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6" Type="http://schemas.openxmlformats.org/officeDocument/2006/relationships/slideLayout" Target="../slideLayouts/slideLayout1.xml"/><Relationship Id="rId7"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6" Type="http://schemas.openxmlformats.org/officeDocument/2006/relationships/slideLayout" Target="../slideLayouts/slideLayout1.xml"/><Relationship Id="rId7"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6" Type="http://schemas.openxmlformats.org/officeDocument/2006/relationships/slideLayout" Target="../slideLayouts/slideLayout1.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6" Type="http://schemas.openxmlformats.org/officeDocument/2006/relationships/slideLayout" Target="../slideLayouts/slideLayout1.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9" Type="http://schemas.openxmlformats.org/officeDocument/2006/relationships/slideLayout" Target="../slideLayouts/slideLayout1.xml"/><Relationship Id="rId10"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7" Type="http://schemas.openxmlformats.org/officeDocument/2006/relationships/slideLayout" Target="../slideLayouts/slideLayout1.xml"/><Relationship Id="rId8"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6" Type="http://schemas.openxmlformats.org/officeDocument/2006/relationships/slideLayout" Target="../slideLayouts/slideLayout1.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9" Type="http://schemas.openxmlformats.org/officeDocument/2006/relationships/slideLayout" Target="../slideLayouts/slideLayout1.xml"/><Relationship Id="rId10"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9405818" y="2719030"/>
            <a:ext cx="4962644" cy="2791539"/>
          </a:xfrm>
          <a:prstGeom prst="rect">
            <a:avLst/>
          </a:prstGeom>
        </p:spPr>
      </p:pic>
      <p:sp>
        <p:nvSpPr>
          <p:cNvPr id="6" name="Text 1"/>
          <p:cNvSpPr/>
          <p:nvPr/>
        </p:nvSpPr>
        <p:spPr>
          <a:xfrm>
            <a:off x="733187" y="742712"/>
            <a:ext cx="7677626" cy="4754761"/>
          </a:xfrm>
          <a:prstGeom prst="rect">
            <a:avLst/>
          </a:prstGeom>
          <a:noFill/>
          <a:ln/>
        </p:spPr>
        <p:txBody>
          <a:bodyPr wrap="square" lIns="0" tIns="0" rIns="0" bIns="0" rtlCol="0" anchor="t"/>
          <a:lstStyle/>
          <a:p>
            <a:pPr indent="0" marL="0">
              <a:lnSpc>
                <a:spcPts val="7450"/>
              </a:lnSpc>
              <a:buNone/>
            </a:pPr>
            <a:r>
              <a:rPr lang="en-US" sz="5950" dirty="0">
                <a:solidFill>
                  <a:srgbClr val="FAEBEB"/>
                </a:solidFill>
                <a:latin typeface="Dela Gothic One" pitchFamily="34" charset="0"/>
                <a:ea typeface="Dela Gothic One" pitchFamily="34" charset="-122"/>
                <a:cs typeface="Dela Gothic One" pitchFamily="34" charset="-120"/>
              </a:rPr>
              <a:t>Neuromorphic Computing for AI: A Deep Dive into Hopfield Networks</a:t>
            </a:r>
            <a:endParaRPr lang="en-US" sz="5950" dirty="0"/>
          </a:p>
        </p:txBody>
      </p:sp>
      <p:sp>
        <p:nvSpPr>
          <p:cNvPr id="7" name="Text 2"/>
          <p:cNvSpPr/>
          <p:nvPr/>
        </p:nvSpPr>
        <p:spPr>
          <a:xfrm>
            <a:off x="733187" y="5811679"/>
            <a:ext cx="7677626" cy="1675209"/>
          </a:xfrm>
          <a:prstGeom prst="rect">
            <a:avLst/>
          </a:prstGeom>
          <a:noFill/>
          <a:ln/>
        </p:spPr>
        <p:txBody>
          <a:bodyPr wrap="square" lIns="0" tIns="0" rIns="0" bIns="0" rtlCol="0" anchor="t"/>
          <a:lstStyle/>
          <a:p>
            <a:pPr indent="0" marL="0">
              <a:lnSpc>
                <a:spcPts val="2600"/>
              </a:lnSpc>
              <a:buNone/>
            </a:pPr>
            <a:r>
              <a:rPr lang="en-US" sz="1600" dirty="0">
                <a:solidFill>
                  <a:srgbClr val="FFE5E5"/>
                </a:solidFill>
                <a:latin typeface="DM Sans" pitchFamily="34" charset="0"/>
                <a:ea typeface="DM Sans" pitchFamily="34" charset="-122"/>
                <a:cs typeface="DM Sans" pitchFamily="34" charset="-120"/>
              </a:rPr>
              <a:t>Neuromorphic computing, inspired by the human brain, aims to build energy-efficient, powerful AI systems. Hopfield Networks, a type of recurrent neural network, offer a compelling solution for specific AI tasks by leveraging their unique properties. This presentation explores the fundamentals of neuromorphic computing and its application to Hopfield networks.</a:t>
            </a:r>
            <a:endParaRPr lang="en-US" sz="1600" dirty="0"/>
          </a:p>
        </p:txBody>
      </p:sp>
      <p:pic>
        <p:nvPicPr>
          <p:cNvPr id="8"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270748" y="2342912"/>
            <a:ext cx="4944785" cy="3543776"/>
          </a:xfrm>
          <a:prstGeom prst="rect">
            <a:avLst/>
          </a:prstGeom>
        </p:spPr>
      </p:pic>
      <p:sp>
        <p:nvSpPr>
          <p:cNvPr id="6" name="Text 1"/>
          <p:cNvSpPr/>
          <p:nvPr/>
        </p:nvSpPr>
        <p:spPr>
          <a:xfrm>
            <a:off x="6244709" y="2016442"/>
            <a:ext cx="7627382" cy="2138124"/>
          </a:xfrm>
          <a:prstGeom prst="rect">
            <a:avLst/>
          </a:prstGeom>
          <a:noFill/>
          <a:ln/>
        </p:spPr>
        <p:txBody>
          <a:bodyPr wrap="square" lIns="0" tIns="0" rIns="0" bIns="0" rtlCol="0" anchor="t"/>
          <a:lstStyle/>
          <a:p>
            <a:pPr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Future Directions and Research Opportunities</a:t>
            </a:r>
            <a:endParaRPr lang="en-US" sz="4450" dirty="0"/>
          </a:p>
        </p:txBody>
      </p:sp>
      <p:sp>
        <p:nvSpPr>
          <p:cNvPr id="7" name="Text 2"/>
          <p:cNvSpPr/>
          <p:nvPr/>
        </p:nvSpPr>
        <p:spPr>
          <a:xfrm>
            <a:off x="6244709" y="4479488"/>
            <a:ext cx="7627382" cy="173355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The future of neuromorphic Hopfield networks lies in exploring novel hardware implementations, optimizing learning algorithms, and developing applications for complex AI tasks. Ongoing research is focused on bridging the gap between the potential of Hopfield networks and the practical limitations of neuromorphic hardware.</a:t>
            </a:r>
            <a:endParaRPr lang="en-US" sz="1700" dirty="0"/>
          </a:p>
        </p:txBody>
      </p:sp>
      <p:pic>
        <p:nvPicPr>
          <p:cNvPr id="8"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243245" y="2152293"/>
            <a:ext cx="4999911" cy="3925014"/>
          </a:xfrm>
          <a:prstGeom prst="rect">
            <a:avLst/>
          </a:prstGeom>
        </p:spPr>
      </p:pic>
      <p:sp>
        <p:nvSpPr>
          <p:cNvPr id="6" name="Text 1"/>
          <p:cNvSpPr/>
          <p:nvPr/>
        </p:nvSpPr>
        <p:spPr>
          <a:xfrm>
            <a:off x="6167080" y="856298"/>
            <a:ext cx="7782639" cy="1919168"/>
          </a:xfrm>
          <a:prstGeom prst="rect">
            <a:avLst/>
          </a:prstGeom>
          <a:noFill/>
          <a:ln/>
        </p:spPr>
        <p:txBody>
          <a:bodyPr wrap="square" lIns="0" tIns="0" rIns="0" bIns="0" rtlCol="0" anchor="t"/>
          <a:lstStyle/>
          <a:p>
            <a:pPr indent="0" marL="0">
              <a:lnSpc>
                <a:spcPts val="5000"/>
              </a:lnSpc>
              <a:buNone/>
            </a:pPr>
            <a:r>
              <a:rPr lang="en-US" sz="4000" dirty="0">
                <a:solidFill>
                  <a:srgbClr val="FAEBEB"/>
                </a:solidFill>
                <a:latin typeface="Dela Gothic One" pitchFamily="34" charset="0"/>
                <a:ea typeface="Dela Gothic One" pitchFamily="34" charset="-122"/>
                <a:cs typeface="Dela Gothic One" pitchFamily="34" charset="-120"/>
              </a:rPr>
              <a:t>Principles of Neuromorphic Hardware Design</a:t>
            </a:r>
            <a:endParaRPr lang="en-US" sz="4000" dirty="0"/>
          </a:p>
        </p:txBody>
      </p:sp>
      <p:sp>
        <p:nvSpPr>
          <p:cNvPr id="7" name="Shape 2"/>
          <p:cNvSpPr/>
          <p:nvPr/>
        </p:nvSpPr>
        <p:spPr>
          <a:xfrm>
            <a:off x="6167080" y="3285887"/>
            <a:ext cx="437555" cy="437555"/>
          </a:xfrm>
          <a:prstGeom prst="roundRect">
            <a:avLst>
              <a:gd name="adj" fmla="val 18671"/>
            </a:avLst>
          </a:prstGeom>
          <a:solidFill>
            <a:srgbClr val="740B0B"/>
          </a:solidFill>
          <a:ln w="7620">
            <a:solidFill>
              <a:srgbClr val="8D2424"/>
            </a:solidFill>
            <a:prstDash val="solid"/>
          </a:ln>
        </p:spPr>
      </p:sp>
      <p:sp>
        <p:nvSpPr>
          <p:cNvPr id="8" name="Text 3"/>
          <p:cNvSpPr/>
          <p:nvPr/>
        </p:nvSpPr>
        <p:spPr>
          <a:xfrm>
            <a:off x="6295549" y="3351133"/>
            <a:ext cx="180618" cy="307062"/>
          </a:xfrm>
          <a:prstGeom prst="rect">
            <a:avLst/>
          </a:prstGeom>
          <a:noFill/>
          <a:ln/>
        </p:spPr>
        <p:txBody>
          <a:bodyPr wrap="none" lIns="0" tIns="0" rIns="0" bIns="0" rtlCol="0" anchor="t"/>
          <a:lstStyle/>
          <a:p>
            <a:pPr algn="ctr" indent="0" marL="0">
              <a:lnSpc>
                <a:spcPts val="2400"/>
              </a:lnSpc>
              <a:buNone/>
            </a:pPr>
            <a:r>
              <a:rPr lang="en-US" sz="2400" dirty="0">
                <a:solidFill>
                  <a:srgbClr val="FFE5E5"/>
                </a:solidFill>
                <a:latin typeface="Dela Gothic One" pitchFamily="34" charset="0"/>
                <a:ea typeface="Dela Gothic One" pitchFamily="34" charset="-122"/>
                <a:cs typeface="Dela Gothic One" pitchFamily="34" charset="-120"/>
              </a:rPr>
              <a:t>1</a:t>
            </a:r>
            <a:endParaRPr lang="en-US" sz="2400" dirty="0"/>
          </a:p>
        </p:txBody>
      </p:sp>
      <p:sp>
        <p:nvSpPr>
          <p:cNvPr id="9" name="Text 4"/>
          <p:cNvSpPr/>
          <p:nvPr/>
        </p:nvSpPr>
        <p:spPr>
          <a:xfrm>
            <a:off x="6799064" y="3285887"/>
            <a:ext cx="2661285" cy="319921"/>
          </a:xfrm>
          <a:prstGeom prst="rect">
            <a:avLst/>
          </a:prstGeom>
          <a:noFill/>
          <a:ln/>
        </p:spPr>
        <p:txBody>
          <a:bodyPr wrap="none" lIns="0" tIns="0" rIns="0" bIns="0" rtlCol="0" anchor="t"/>
          <a:lstStyle/>
          <a:p>
            <a:pPr indent="0" marL="0">
              <a:lnSpc>
                <a:spcPts val="2500"/>
              </a:lnSpc>
              <a:buNone/>
            </a:pPr>
            <a:r>
              <a:rPr lang="en-US" sz="2000" dirty="0">
                <a:solidFill>
                  <a:srgbClr val="FFE5E5"/>
                </a:solidFill>
                <a:latin typeface="Dela Gothic One" pitchFamily="34" charset="0"/>
                <a:ea typeface="Dela Gothic One" pitchFamily="34" charset="-122"/>
                <a:cs typeface="Dela Gothic One" pitchFamily="34" charset="-120"/>
              </a:rPr>
              <a:t>Energy Efficiency</a:t>
            </a:r>
            <a:endParaRPr lang="en-US" sz="2000" dirty="0"/>
          </a:p>
        </p:txBody>
      </p:sp>
      <p:sp>
        <p:nvSpPr>
          <p:cNvPr id="10" name="Text 5"/>
          <p:cNvSpPr/>
          <p:nvPr/>
        </p:nvSpPr>
        <p:spPr>
          <a:xfrm>
            <a:off x="6799064" y="3722489"/>
            <a:ext cx="3162181" cy="1244918"/>
          </a:xfrm>
          <a:prstGeom prst="rect">
            <a:avLst/>
          </a:prstGeom>
          <a:noFill/>
          <a:ln/>
        </p:spPr>
        <p:txBody>
          <a:bodyPr wrap="square" lIns="0" tIns="0" rIns="0" bIns="0" rtlCol="0" anchor="t"/>
          <a:lstStyle/>
          <a:p>
            <a:pPr indent="0" marL="0">
              <a:lnSpc>
                <a:spcPts val="2450"/>
              </a:lnSpc>
              <a:buNone/>
            </a:pPr>
            <a:r>
              <a:rPr lang="en-US" sz="1500" dirty="0">
                <a:solidFill>
                  <a:srgbClr val="FFE5E5"/>
                </a:solidFill>
                <a:latin typeface="DM Sans" pitchFamily="34" charset="0"/>
                <a:ea typeface="DM Sans" pitchFamily="34" charset="-122"/>
                <a:cs typeface="DM Sans" pitchFamily="34" charset="-120"/>
              </a:rPr>
              <a:t>Neuromorphic hardware emphasizes low power consumption by mimicking the brain's efficient signal processing.</a:t>
            </a:r>
            <a:endParaRPr lang="en-US" sz="1500" dirty="0"/>
          </a:p>
        </p:txBody>
      </p:sp>
      <p:sp>
        <p:nvSpPr>
          <p:cNvPr id="11" name="Shape 6"/>
          <p:cNvSpPr/>
          <p:nvPr/>
        </p:nvSpPr>
        <p:spPr>
          <a:xfrm>
            <a:off x="10155674" y="3285887"/>
            <a:ext cx="437555" cy="437555"/>
          </a:xfrm>
          <a:prstGeom prst="roundRect">
            <a:avLst>
              <a:gd name="adj" fmla="val 18671"/>
            </a:avLst>
          </a:prstGeom>
          <a:solidFill>
            <a:srgbClr val="740B0B"/>
          </a:solidFill>
          <a:ln w="7620">
            <a:solidFill>
              <a:srgbClr val="8D2424"/>
            </a:solidFill>
            <a:prstDash val="solid"/>
          </a:ln>
        </p:spPr>
      </p:sp>
      <p:sp>
        <p:nvSpPr>
          <p:cNvPr id="12" name="Text 7"/>
          <p:cNvSpPr/>
          <p:nvPr/>
        </p:nvSpPr>
        <p:spPr>
          <a:xfrm>
            <a:off x="10246162" y="3351133"/>
            <a:ext cx="256461" cy="307062"/>
          </a:xfrm>
          <a:prstGeom prst="rect">
            <a:avLst/>
          </a:prstGeom>
          <a:noFill/>
          <a:ln/>
        </p:spPr>
        <p:txBody>
          <a:bodyPr wrap="none" lIns="0" tIns="0" rIns="0" bIns="0" rtlCol="0" anchor="t"/>
          <a:lstStyle/>
          <a:p>
            <a:pPr algn="ctr" indent="0" marL="0">
              <a:lnSpc>
                <a:spcPts val="2400"/>
              </a:lnSpc>
              <a:buNone/>
            </a:pPr>
            <a:r>
              <a:rPr lang="en-US" sz="2400" dirty="0">
                <a:solidFill>
                  <a:srgbClr val="FFE5E5"/>
                </a:solidFill>
                <a:latin typeface="Dela Gothic One" pitchFamily="34" charset="0"/>
                <a:ea typeface="Dela Gothic One" pitchFamily="34" charset="-122"/>
                <a:cs typeface="Dela Gothic One" pitchFamily="34" charset="-120"/>
              </a:rPr>
              <a:t>2</a:t>
            </a:r>
            <a:endParaRPr lang="en-US" sz="2400" dirty="0"/>
          </a:p>
        </p:txBody>
      </p:sp>
      <p:sp>
        <p:nvSpPr>
          <p:cNvPr id="13" name="Text 8"/>
          <p:cNvSpPr/>
          <p:nvPr/>
        </p:nvSpPr>
        <p:spPr>
          <a:xfrm>
            <a:off x="10787658" y="3285887"/>
            <a:ext cx="2960370" cy="319921"/>
          </a:xfrm>
          <a:prstGeom prst="rect">
            <a:avLst/>
          </a:prstGeom>
          <a:noFill/>
          <a:ln/>
        </p:spPr>
        <p:txBody>
          <a:bodyPr wrap="none" lIns="0" tIns="0" rIns="0" bIns="0" rtlCol="0" anchor="t"/>
          <a:lstStyle/>
          <a:p>
            <a:pPr indent="0" marL="0">
              <a:lnSpc>
                <a:spcPts val="2500"/>
              </a:lnSpc>
              <a:buNone/>
            </a:pPr>
            <a:r>
              <a:rPr lang="en-US" sz="2000" dirty="0">
                <a:solidFill>
                  <a:srgbClr val="FFE5E5"/>
                </a:solidFill>
                <a:latin typeface="Dela Gothic One" pitchFamily="34" charset="0"/>
                <a:ea typeface="Dela Gothic One" pitchFamily="34" charset="-122"/>
                <a:cs typeface="Dela Gothic One" pitchFamily="34" charset="-120"/>
              </a:rPr>
              <a:t>Parallel Processing</a:t>
            </a:r>
            <a:endParaRPr lang="en-US" sz="2000" dirty="0"/>
          </a:p>
        </p:txBody>
      </p:sp>
      <p:sp>
        <p:nvSpPr>
          <p:cNvPr id="14" name="Text 9"/>
          <p:cNvSpPr/>
          <p:nvPr/>
        </p:nvSpPr>
        <p:spPr>
          <a:xfrm>
            <a:off x="10787658" y="3722489"/>
            <a:ext cx="3162181" cy="1556147"/>
          </a:xfrm>
          <a:prstGeom prst="rect">
            <a:avLst/>
          </a:prstGeom>
          <a:noFill/>
          <a:ln/>
        </p:spPr>
        <p:txBody>
          <a:bodyPr wrap="square" lIns="0" tIns="0" rIns="0" bIns="0" rtlCol="0" anchor="t"/>
          <a:lstStyle/>
          <a:p>
            <a:pPr indent="0" marL="0">
              <a:lnSpc>
                <a:spcPts val="2450"/>
              </a:lnSpc>
              <a:buNone/>
            </a:pPr>
            <a:r>
              <a:rPr lang="en-US" sz="1500" dirty="0">
                <a:solidFill>
                  <a:srgbClr val="FFE5E5"/>
                </a:solidFill>
                <a:latin typeface="DM Sans" pitchFamily="34" charset="0"/>
                <a:ea typeface="DM Sans" pitchFamily="34" charset="-122"/>
                <a:cs typeface="DM Sans" pitchFamily="34" charset="-120"/>
              </a:rPr>
              <a:t>Inspired by the brain's parallel architecture, neuromorphic chips process information simultaneously for faster computation.</a:t>
            </a:r>
            <a:endParaRPr lang="en-US" sz="1500" dirty="0"/>
          </a:p>
        </p:txBody>
      </p:sp>
      <p:sp>
        <p:nvSpPr>
          <p:cNvPr id="15" name="Shape 10"/>
          <p:cNvSpPr/>
          <p:nvPr/>
        </p:nvSpPr>
        <p:spPr>
          <a:xfrm>
            <a:off x="6167080" y="5691783"/>
            <a:ext cx="437555" cy="437555"/>
          </a:xfrm>
          <a:prstGeom prst="roundRect">
            <a:avLst>
              <a:gd name="adj" fmla="val 18671"/>
            </a:avLst>
          </a:prstGeom>
          <a:solidFill>
            <a:srgbClr val="740B0B"/>
          </a:solidFill>
          <a:ln w="7620">
            <a:solidFill>
              <a:srgbClr val="8D2424"/>
            </a:solidFill>
            <a:prstDash val="solid"/>
          </a:ln>
        </p:spPr>
      </p:sp>
      <p:sp>
        <p:nvSpPr>
          <p:cNvPr id="16" name="Text 11"/>
          <p:cNvSpPr/>
          <p:nvPr/>
        </p:nvSpPr>
        <p:spPr>
          <a:xfrm>
            <a:off x="6250543" y="5757029"/>
            <a:ext cx="270629" cy="307062"/>
          </a:xfrm>
          <a:prstGeom prst="rect">
            <a:avLst/>
          </a:prstGeom>
          <a:noFill/>
          <a:ln/>
        </p:spPr>
        <p:txBody>
          <a:bodyPr wrap="none" lIns="0" tIns="0" rIns="0" bIns="0" rtlCol="0" anchor="t"/>
          <a:lstStyle/>
          <a:p>
            <a:pPr algn="ctr" indent="0" marL="0">
              <a:lnSpc>
                <a:spcPts val="2400"/>
              </a:lnSpc>
              <a:buNone/>
            </a:pPr>
            <a:r>
              <a:rPr lang="en-US" sz="2400" dirty="0">
                <a:solidFill>
                  <a:srgbClr val="FFE5E5"/>
                </a:solidFill>
                <a:latin typeface="Dela Gothic One" pitchFamily="34" charset="0"/>
                <a:ea typeface="Dela Gothic One" pitchFamily="34" charset="-122"/>
                <a:cs typeface="Dela Gothic One" pitchFamily="34" charset="-120"/>
              </a:rPr>
              <a:t>3</a:t>
            </a:r>
            <a:endParaRPr lang="en-US" sz="2400" dirty="0"/>
          </a:p>
        </p:txBody>
      </p:sp>
      <p:sp>
        <p:nvSpPr>
          <p:cNvPr id="17" name="Text 12"/>
          <p:cNvSpPr/>
          <p:nvPr/>
        </p:nvSpPr>
        <p:spPr>
          <a:xfrm>
            <a:off x="6799064" y="5691783"/>
            <a:ext cx="2559248" cy="319921"/>
          </a:xfrm>
          <a:prstGeom prst="rect">
            <a:avLst/>
          </a:prstGeom>
          <a:noFill/>
          <a:ln/>
        </p:spPr>
        <p:txBody>
          <a:bodyPr wrap="none" lIns="0" tIns="0" rIns="0" bIns="0" rtlCol="0" anchor="t"/>
          <a:lstStyle/>
          <a:p>
            <a:pPr indent="0" marL="0">
              <a:lnSpc>
                <a:spcPts val="2500"/>
              </a:lnSpc>
              <a:buNone/>
            </a:pPr>
            <a:r>
              <a:rPr lang="en-US" sz="2000" dirty="0">
                <a:solidFill>
                  <a:srgbClr val="FFE5E5"/>
                </a:solidFill>
                <a:latin typeface="Dela Gothic One" pitchFamily="34" charset="0"/>
                <a:ea typeface="Dela Gothic One" pitchFamily="34" charset="-122"/>
                <a:cs typeface="Dela Gothic One" pitchFamily="34" charset="-120"/>
              </a:rPr>
              <a:t>Spiking Neurons</a:t>
            </a:r>
            <a:endParaRPr lang="en-US" sz="2000" dirty="0"/>
          </a:p>
        </p:txBody>
      </p:sp>
      <p:sp>
        <p:nvSpPr>
          <p:cNvPr id="18" name="Text 13"/>
          <p:cNvSpPr/>
          <p:nvPr/>
        </p:nvSpPr>
        <p:spPr>
          <a:xfrm>
            <a:off x="6799064" y="6128385"/>
            <a:ext cx="3162181" cy="1244918"/>
          </a:xfrm>
          <a:prstGeom prst="rect">
            <a:avLst/>
          </a:prstGeom>
          <a:noFill/>
          <a:ln/>
        </p:spPr>
        <p:txBody>
          <a:bodyPr wrap="square" lIns="0" tIns="0" rIns="0" bIns="0" rtlCol="0" anchor="t"/>
          <a:lstStyle/>
          <a:p>
            <a:pPr indent="0" marL="0">
              <a:lnSpc>
                <a:spcPts val="2450"/>
              </a:lnSpc>
              <a:buNone/>
            </a:pPr>
            <a:r>
              <a:rPr lang="en-US" sz="1500" dirty="0">
                <a:solidFill>
                  <a:srgbClr val="FFE5E5"/>
                </a:solidFill>
                <a:latin typeface="DM Sans" pitchFamily="34" charset="0"/>
                <a:ea typeface="DM Sans" pitchFamily="34" charset="-122"/>
                <a:cs typeface="DM Sans" pitchFamily="34" charset="-120"/>
              </a:rPr>
              <a:t>Neuromorphic systems often utilize spiking neurons, which communicate through brief pulses of electrical activity.</a:t>
            </a:r>
            <a:endParaRPr lang="en-US" sz="1500" dirty="0"/>
          </a:p>
        </p:txBody>
      </p:sp>
      <p:sp>
        <p:nvSpPr>
          <p:cNvPr id="19" name="Shape 14"/>
          <p:cNvSpPr/>
          <p:nvPr/>
        </p:nvSpPr>
        <p:spPr>
          <a:xfrm>
            <a:off x="10155674" y="5691783"/>
            <a:ext cx="437555" cy="437555"/>
          </a:xfrm>
          <a:prstGeom prst="roundRect">
            <a:avLst>
              <a:gd name="adj" fmla="val 18671"/>
            </a:avLst>
          </a:prstGeom>
          <a:solidFill>
            <a:srgbClr val="740B0B"/>
          </a:solidFill>
          <a:ln w="7620">
            <a:solidFill>
              <a:srgbClr val="8D2424"/>
            </a:solidFill>
            <a:prstDash val="solid"/>
          </a:ln>
        </p:spPr>
      </p:sp>
      <p:sp>
        <p:nvSpPr>
          <p:cNvPr id="20" name="Text 15"/>
          <p:cNvSpPr/>
          <p:nvPr/>
        </p:nvSpPr>
        <p:spPr>
          <a:xfrm>
            <a:off x="10232588" y="5757029"/>
            <a:ext cx="283726" cy="307062"/>
          </a:xfrm>
          <a:prstGeom prst="rect">
            <a:avLst/>
          </a:prstGeom>
          <a:noFill/>
          <a:ln/>
        </p:spPr>
        <p:txBody>
          <a:bodyPr wrap="none" lIns="0" tIns="0" rIns="0" bIns="0" rtlCol="0" anchor="t"/>
          <a:lstStyle/>
          <a:p>
            <a:pPr algn="ctr" indent="0" marL="0">
              <a:lnSpc>
                <a:spcPts val="2400"/>
              </a:lnSpc>
              <a:buNone/>
            </a:pPr>
            <a:r>
              <a:rPr lang="en-US" sz="2400" dirty="0">
                <a:solidFill>
                  <a:srgbClr val="FFE5E5"/>
                </a:solidFill>
                <a:latin typeface="Dela Gothic One" pitchFamily="34" charset="0"/>
                <a:ea typeface="Dela Gothic One" pitchFamily="34" charset="-122"/>
                <a:cs typeface="Dela Gothic One" pitchFamily="34" charset="-120"/>
              </a:rPr>
              <a:t>4</a:t>
            </a:r>
            <a:endParaRPr lang="en-US" sz="2400" dirty="0"/>
          </a:p>
        </p:txBody>
      </p:sp>
      <p:sp>
        <p:nvSpPr>
          <p:cNvPr id="21" name="Text 16"/>
          <p:cNvSpPr/>
          <p:nvPr/>
        </p:nvSpPr>
        <p:spPr>
          <a:xfrm>
            <a:off x="10787658" y="5691783"/>
            <a:ext cx="2782610" cy="319921"/>
          </a:xfrm>
          <a:prstGeom prst="rect">
            <a:avLst/>
          </a:prstGeom>
          <a:noFill/>
          <a:ln/>
        </p:spPr>
        <p:txBody>
          <a:bodyPr wrap="none" lIns="0" tIns="0" rIns="0" bIns="0" rtlCol="0" anchor="t"/>
          <a:lstStyle/>
          <a:p>
            <a:pPr indent="0" marL="0">
              <a:lnSpc>
                <a:spcPts val="2500"/>
              </a:lnSpc>
              <a:buNone/>
            </a:pPr>
            <a:r>
              <a:rPr lang="en-US" sz="2000" dirty="0">
                <a:solidFill>
                  <a:srgbClr val="FFE5E5"/>
                </a:solidFill>
                <a:latin typeface="Dela Gothic One" pitchFamily="34" charset="0"/>
                <a:ea typeface="Dela Gothic One" pitchFamily="34" charset="-122"/>
                <a:cs typeface="Dela Gothic One" pitchFamily="34" charset="-120"/>
              </a:rPr>
              <a:t>Adaptive Learning</a:t>
            </a:r>
            <a:endParaRPr lang="en-US" sz="2000" dirty="0"/>
          </a:p>
        </p:txBody>
      </p:sp>
      <p:sp>
        <p:nvSpPr>
          <p:cNvPr id="22" name="Text 17"/>
          <p:cNvSpPr/>
          <p:nvPr/>
        </p:nvSpPr>
        <p:spPr>
          <a:xfrm>
            <a:off x="10787658" y="6128385"/>
            <a:ext cx="3162181" cy="933688"/>
          </a:xfrm>
          <a:prstGeom prst="rect">
            <a:avLst/>
          </a:prstGeom>
          <a:noFill/>
          <a:ln/>
        </p:spPr>
        <p:txBody>
          <a:bodyPr wrap="square" lIns="0" tIns="0" rIns="0" bIns="0" rtlCol="0" anchor="t"/>
          <a:lstStyle/>
          <a:p>
            <a:pPr indent="0" marL="0">
              <a:lnSpc>
                <a:spcPts val="2450"/>
              </a:lnSpc>
              <a:buNone/>
            </a:pPr>
            <a:r>
              <a:rPr lang="en-US" sz="1500" dirty="0">
                <a:solidFill>
                  <a:srgbClr val="FFE5E5"/>
                </a:solidFill>
                <a:latin typeface="DM Sans" pitchFamily="34" charset="0"/>
                <a:ea typeface="DM Sans" pitchFamily="34" charset="-122"/>
                <a:cs typeface="DM Sans" pitchFamily="34" charset="-120"/>
              </a:rPr>
              <a:t>Neuromorphic hardware aims to adapt and learn from new data, mirroring the brain's plasticity.</a:t>
            </a:r>
            <a:endParaRPr lang="en-US" sz="1500" dirty="0"/>
          </a:p>
        </p:txBody>
      </p:sp>
      <p:pic>
        <p:nvPicPr>
          <p:cNvPr id="23"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9376886" y="2522815"/>
            <a:ext cx="5020628" cy="3183969"/>
          </a:xfrm>
          <a:prstGeom prst="rect">
            <a:avLst/>
          </a:prstGeom>
        </p:spPr>
      </p:pic>
      <p:sp>
        <p:nvSpPr>
          <p:cNvPr id="6" name="Text 1"/>
          <p:cNvSpPr/>
          <p:nvPr/>
        </p:nvSpPr>
        <p:spPr>
          <a:xfrm>
            <a:off x="651986" y="1270873"/>
            <a:ext cx="7840028" cy="1225629"/>
          </a:xfrm>
          <a:prstGeom prst="rect">
            <a:avLst/>
          </a:prstGeom>
          <a:noFill/>
          <a:ln/>
        </p:spPr>
        <p:txBody>
          <a:bodyPr wrap="square" lIns="0" tIns="0" rIns="0" bIns="0" rtlCol="0" anchor="t"/>
          <a:lstStyle/>
          <a:p>
            <a:pPr indent="0" marL="0">
              <a:lnSpc>
                <a:spcPts val="4800"/>
              </a:lnSpc>
              <a:buNone/>
            </a:pPr>
            <a:r>
              <a:rPr lang="en-US" sz="3850" dirty="0">
                <a:solidFill>
                  <a:srgbClr val="FAEBEB"/>
                </a:solidFill>
                <a:latin typeface="Dela Gothic One" pitchFamily="34" charset="0"/>
                <a:ea typeface="Dela Gothic One" pitchFamily="34" charset="-122"/>
                <a:cs typeface="Dela Gothic One" pitchFamily="34" charset="-120"/>
              </a:rPr>
              <a:t>Hopfield Neural Networks: Fundamentals</a:t>
            </a:r>
            <a:endParaRPr lang="en-US" sz="3850" dirty="0"/>
          </a:p>
        </p:txBody>
      </p:sp>
      <p:sp>
        <p:nvSpPr>
          <p:cNvPr id="7" name="Shape 2"/>
          <p:cNvSpPr/>
          <p:nvPr/>
        </p:nvSpPr>
        <p:spPr>
          <a:xfrm>
            <a:off x="651986" y="2775942"/>
            <a:ext cx="3826907" cy="1998226"/>
          </a:xfrm>
          <a:prstGeom prst="roundRect">
            <a:avLst>
              <a:gd name="adj" fmla="val 3916"/>
            </a:avLst>
          </a:prstGeom>
          <a:solidFill>
            <a:srgbClr val="740B0B"/>
          </a:solidFill>
          <a:ln w="7620">
            <a:solidFill>
              <a:srgbClr val="8D2424"/>
            </a:solidFill>
            <a:prstDash val="solid"/>
          </a:ln>
        </p:spPr>
      </p:sp>
      <p:sp>
        <p:nvSpPr>
          <p:cNvPr id="8" name="Text 3"/>
          <p:cNvSpPr/>
          <p:nvPr/>
        </p:nvSpPr>
        <p:spPr>
          <a:xfrm>
            <a:off x="845820" y="2969776"/>
            <a:ext cx="3401616" cy="306348"/>
          </a:xfrm>
          <a:prstGeom prst="rect">
            <a:avLst/>
          </a:prstGeom>
          <a:noFill/>
          <a:ln/>
        </p:spPr>
        <p:txBody>
          <a:bodyPr wrap="none" lIns="0" tIns="0" rIns="0" bIns="0" rtlCol="0" anchor="t"/>
          <a:lstStyle/>
          <a:p>
            <a:pPr indent="0" marL="0">
              <a:lnSpc>
                <a:spcPts val="2400"/>
              </a:lnSpc>
              <a:buNone/>
            </a:pPr>
            <a:r>
              <a:rPr lang="en-US" sz="1900" dirty="0">
                <a:solidFill>
                  <a:srgbClr val="FFE5E5"/>
                </a:solidFill>
                <a:latin typeface="Dela Gothic One" pitchFamily="34" charset="0"/>
                <a:ea typeface="Dela Gothic One" pitchFamily="34" charset="-122"/>
                <a:cs typeface="Dela Gothic One" pitchFamily="34" charset="-120"/>
              </a:rPr>
              <a:t>Recurrent Architecture</a:t>
            </a:r>
            <a:endParaRPr lang="en-US" sz="1900" dirty="0"/>
          </a:p>
        </p:txBody>
      </p:sp>
      <p:sp>
        <p:nvSpPr>
          <p:cNvPr id="9" name="Text 4"/>
          <p:cNvSpPr/>
          <p:nvPr/>
        </p:nvSpPr>
        <p:spPr>
          <a:xfrm>
            <a:off x="845820" y="3387804"/>
            <a:ext cx="3439239" cy="1192530"/>
          </a:xfrm>
          <a:prstGeom prst="rect">
            <a:avLst/>
          </a:prstGeom>
          <a:noFill/>
          <a:ln/>
        </p:spPr>
        <p:txBody>
          <a:bodyPr wrap="square" lIns="0" tIns="0" rIns="0" bIns="0" rtlCol="0" anchor="t"/>
          <a:lstStyle/>
          <a:p>
            <a:pPr indent="0" marL="0">
              <a:lnSpc>
                <a:spcPts val="2300"/>
              </a:lnSpc>
              <a:buNone/>
            </a:pPr>
            <a:r>
              <a:rPr lang="en-US" sz="1450" dirty="0">
                <a:solidFill>
                  <a:srgbClr val="FFE5E5"/>
                </a:solidFill>
                <a:latin typeface="DM Sans" pitchFamily="34" charset="0"/>
                <a:ea typeface="DM Sans" pitchFamily="34" charset="-122"/>
                <a:cs typeface="DM Sans" pitchFamily="34" charset="-120"/>
              </a:rPr>
              <a:t>Hopfield networks are recurrent, meaning their neurons have feedback connections, allowing them to maintain a state.</a:t>
            </a:r>
            <a:endParaRPr lang="en-US" sz="1450" dirty="0"/>
          </a:p>
        </p:txBody>
      </p:sp>
      <p:sp>
        <p:nvSpPr>
          <p:cNvPr id="10" name="Shape 5"/>
          <p:cNvSpPr/>
          <p:nvPr/>
        </p:nvSpPr>
        <p:spPr>
          <a:xfrm>
            <a:off x="4665107" y="2775942"/>
            <a:ext cx="3826907" cy="1998226"/>
          </a:xfrm>
          <a:prstGeom prst="roundRect">
            <a:avLst>
              <a:gd name="adj" fmla="val 3916"/>
            </a:avLst>
          </a:prstGeom>
          <a:solidFill>
            <a:srgbClr val="740B0B"/>
          </a:solidFill>
          <a:ln w="7620">
            <a:solidFill>
              <a:srgbClr val="8D2424"/>
            </a:solidFill>
            <a:prstDash val="solid"/>
          </a:ln>
        </p:spPr>
      </p:sp>
      <p:sp>
        <p:nvSpPr>
          <p:cNvPr id="11" name="Text 6"/>
          <p:cNvSpPr/>
          <p:nvPr/>
        </p:nvSpPr>
        <p:spPr>
          <a:xfrm>
            <a:off x="4858941" y="2969776"/>
            <a:ext cx="2699266" cy="306348"/>
          </a:xfrm>
          <a:prstGeom prst="rect">
            <a:avLst/>
          </a:prstGeom>
          <a:noFill/>
          <a:ln/>
        </p:spPr>
        <p:txBody>
          <a:bodyPr wrap="none" lIns="0" tIns="0" rIns="0" bIns="0" rtlCol="0" anchor="t"/>
          <a:lstStyle/>
          <a:p>
            <a:pPr indent="0" marL="0">
              <a:lnSpc>
                <a:spcPts val="2400"/>
              </a:lnSpc>
              <a:buNone/>
            </a:pPr>
            <a:r>
              <a:rPr lang="en-US" sz="1900" dirty="0">
                <a:solidFill>
                  <a:srgbClr val="FFE5E5"/>
                </a:solidFill>
                <a:latin typeface="Dela Gothic One" pitchFamily="34" charset="0"/>
                <a:ea typeface="Dela Gothic One" pitchFamily="34" charset="-122"/>
                <a:cs typeface="Dela Gothic One" pitchFamily="34" charset="-120"/>
              </a:rPr>
              <a:t>Energy Landscape</a:t>
            </a:r>
            <a:endParaRPr lang="en-US" sz="1900" dirty="0"/>
          </a:p>
        </p:txBody>
      </p:sp>
      <p:sp>
        <p:nvSpPr>
          <p:cNvPr id="12" name="Text 7"/>
          <p:cNvSpPr/>
          <p:nvPr/>
        </p:nvSpPr>
        <p:spPr>
          <a:xfrm>
            <a:off x="4858941" y="3387804"/>
            <a:ext cx="3439239" cy="894398"/>
          </a:xfrm>
          <a:prstGeom prst="rect">
            <a:avLst/>
          </a:prstGeom>
          <a:noFill/>
          <a:ln/>
        </p:spPr>
        <p:txBody>
          <a:bodyPr wrap="square" lIns="0" tIns="0" rIns="0" bIns="0" rtlCol="0" anchor="t"/>
          <a:lstStyle/>
          <a:p>
            <a:pPr indent="0" marL="0">
              <a:lnSpc>
                <a:spcPts val="2300"/>
              </a:lnSpc>
              <a:buNone/>
            </a:pPr>
            <a:r>
              <a:rPr lang="en-US" sz="1450" dirty="0">
                <a:solidFill>
                  <a:srgbClr val="FFE5E5"/>
                </a:solidFill>
                <a:latin typeface="DM Sans" pitchFamily="34" charset="0"/>
                <a:ea typeface="DM Sans" pitchFamily="34" charset="-122"/>
                <a:cs typeface="DM Sans" pitchFamily="34" charset="-120"/>
              </a:rPr>
              <a:t>The network's state is governed by an energy function, which guides the network towards stable states.</a:t>
            </a:r>
            <a:endParaRPr lang="en-US" sz="1450" dirty="0"/>
          </a:p>
        </p:txBody>
      </p:sp>
      <p:sp>
        <p:nvSpPr>
          <p:cNvPr id="13" name="Shape 8"/>
          <p:cNvSpPr/>
          <p:nvPr/>
        </p:nvSpPr>
        <p:spPr>
          <a:xfrm>
            <a:off x="651986" y="4960382"/>
            <a:ext cx="3826907" cy="1998226"/>
          </a:xfrm>
          <a:prstGeom prst="roundRect">
            <a:avLst>
              <a:gd name="adj" fmla="val 3916"/>
            </a:avLst>
          </a:prstGeom>
          <a:solidFill>
            <a:srgbClr val="740B0B"/>
          </a:solidFill>
          <a:ln w="7620">
            <a:solidFill>
              <a:srgbClr val="8D2424"/>
            </a:solidFill>
            <a:prstDash val="solid"/>
          </a:ln>
        </p:spPr>
      </p:sp>
      <p:sp>
        <p:nvSpPr>
          <p:cNvPr id="14" name="Text 9"/>
          <p:cNvSpPr/>
          <p:nvPr/>
        </p:nvSpPr>
        <p:spPr>
          <a:xfrm>
            <a:off x="845820" y="5154216"/>
            <a:ext cx="2888694" cy="306348"/>
          </a:xfrm>
          <a:prstGeom prst="rect">
            <a:avLst/>
          </a:prstGeom>
          <a:noFill/>
          <a:ln/>
        </p:spPr>
        <p:txBody>
          <a:bodyPr wrap="none" lIns="0" tIns="0" rIns="0" bIns="0" rtlCol="0" anchor="t"/>
          <a:lstStyle/>
          <a:p>
            <a:pPr indent="0" marL="0">
              <a:lnSpc>
                <a:spcPts val="2400"/>
              </a:lnSpc>
              <a:buNone/>
            </a:pPr>
            <a:r>
              <a:rPr lang="en-US" sz="1900" dirty="0">
                <a:solidFill>
                  <a:srgbClr val="FFE5E5"/>
                </a:solidFill>
                <a:latin typeface="Dela Gothic One" pitchFamily="34" charset="0"/>
                <a:ea typeface="Dela Gothic One" pitchFamily="34" charset="-122"/>
                <a:cs typeface="Dela Gothic One" pitchFamily="34" charset="-120"/>
              </a:rPr>
              <a:t>Attractor Dynamics</a:t>
            </a:r>
            <a:endParaRPr lang="en-US" sz="1900" dirty="0"/>
          </a:p>
        </p:txBody>
      </p:sp>
      <p:sp>
        <p:nvSpPr>
          <p:cNvPr id="15" name="Text 10"/>
          <p:cNvSpPr/>
          <p:nvPr/>
        </p:nvSpPr>
        <p:spPr>
          <a:xfrm>
            <a:off x="845820" y="5572244"/>
            <a:ext cx="3439239" cy="894398"/>
          </a:xfrm>
          <a:prstGeom prst="rect">
            <a:avLst/>
          </a:prstGeom>
          <a:noFill/>
          <a:ln/>
        </p:spPr>
        <p:txBody>
          <a:bodyPr wrap="square" lIns="0" tIns="0" rIns="0" bIns="0" rtlCol="0" anchor="t"/>
          <a:lstStyle/>
          <a:p>
            <a:pPr indent="0" marL="0">
              <a:lnSpc>
                <a:spcPts val="2300"/>
              </a:lnSpc>
              <a:buNone/>
            </a:pPr>
            <a:r>
              <a:rPr lang="en-US" sz="1450" dirty="0">
                <a:solidFill>
                  <a:srgbClr val="FFE5E5"/>
                </a:solidFill>
                <a:latin typeface="DM Sans" pitchFamily="34" charset="0"/>
                <a:ea typeface="DM Sans" pitchFamily="34" charset="-122"/>
                <a:cs typeface="DM Sans" pitchFamily="34" charset="-120"/>
              </a:rPr>
              <a:t>Hopfield networks exhibit attractor dynamics, meaning they converge to specific stable states based on input.</a:t>
            </a:r>
            <a:endParaRPr lang="en-US" sz="1450" dirty="0"/>
          </a:p>
        </p:txBody>
      </p:sp>
      <p:sp>
        <p:nvSpPr>
          <p:cNvPr id="16" name="Shape 11"/>
          <p:cNvSpPr/>
          <p:nvPr/>
        </p:nvSpPr>
        <p:spPr>
          <a:xfrm>
            <a:off x="4665107" y="4960382"/>
            <a:ext cx="3826907" cy="1998226"/>
          </a:xfrm>
          <a:prstGeom prst="roundRect">
            <a:avLst>
              <a:gd name="adj" fmla="val 3916"/>
            </a:avLst>
          </a:prstGeom>
          <a:solidFill>
            <a:srgbClr val="740B0B"/>
          </a:solidFill>
          <a:ln w="7620">
            <a:solidFill>
              <a:srgbClr val="8D2424"/>
            </a:solidFill>
            <a:prstDash val="solid"/>
          </a:ln>
        </p:spPr>
      </p:sp>
      <p:sp>
        <p:nvSpPr>
          <p:cNvPr id="17" name="Text 12"/>
          <p:cNvSpPr/>
          <p:nvPr/>
        </p:nvSpPr>
        <p:spPr>
          <a:xfrm>
            <a:off x="4858941" y="5154216"/>
            <a:ext cx="2982516" cy="306348"/>
          </a:xfrm>
          <a:prstGeom prst="rect">
            <a:avLst/>
          </a:prstGeom>
          <a:noFill/>
          <a:ln/>
        </p:spPr>
        <p:txBody>
          <a:bodyPr wrap="none" lIns="0" tIns="0" rIns="0" bIns="0" rtlCol="0" anchor="t"/>
          <a:lstStyle/>
          <a:p>
            <a:pPr indent="0" marL="0">
              <a:lnSpc>
                <a:spcPts val="2400"/>
              </a:lnSpc>
              <a:buNone/>
            </a:pPr>
            <a:r>
              <a:rPr lang="en-US" sz="1900" dirty="0">
                <a:solidFill>
                  <a:srgbClr val="FFE5E5"/>
                </a:solidFill>
                <a:latin typeface="Dela Gothic One" pitchFamily="34" charset="0"/>
                <a:ea typeface="Dela Gothic One" pitchFamily="34" charset="-122"/>
                <a:cs typeface="Dela Gothic One" pitchFamily="34" charset="-120"/>
              </a:rPr>
              <a:t>Associative Memory</a:t>
            </a:r>
            <a:endParaRPr lang="en-US" sz="1900" dirty="0"/>
          </a:p>
        </p:txBody>
      </p:sp>
      <p:sp>
        <p:nvSpPr>
          <p:cNvPr id="18" name="Text 13"/>
          <p:cNvSpPr/>
          <p:nvPr/>
        </p:nvSpPr>
        <p:spPr>
          <a:xfrm>
            <a:off x="4858941" y="5572244"/>
            <a:ext cx="3439239" cy="1192530"/>
          </a:xfrm>
          <a:prstGeom prst="rect">
            <a:avLst/>
          </a:prstGeom>
          <a:noFill/>
          <a:ln/>
        </p:spPr>
        <p:txBody>
          <a:bodyPr wrap="square" lIns="0" tIns="0" rIns="0" bIns="0" rtlCol="0" anchor="t"/>
          <a:lstStyle/>
          <a:p>
            <a:pPr indent="0" marL="0">
              <a:lnSpc>
                <a:spcPts val="2300"/>
              </a:lnSpc>
              <a:buNone/>
            </a:pPr>
            <a:r>
              <a:rPr lang="en-US" sz="1450" dirty="0">
                <a:solidFill>
                  <a:srgbClr val="FFE5E5"/>
                </a:solidFill>
                <a:latin typeface="DM Sans" pitchFamily="34" charset="0"/>
                <a:ea typeface="DM Sans" pitchFamily="34" charset="-122"/>
                <a:cs typeface="DM Sans" pitchFamily="34" charset="-120"/>
              </a:rPr>
              <a:t>These networks can retrieve stored patterns based on partial or noisy inputs, showcasing their associative memory capability.</a:t>
            </a:r>
            <a:endParaRPr lang="en-US" sz="1450" dirty="0"/>
          </a:p>
        </p:txBody>
      </p:sp>
      <p:pic>
        <p:nvPicPr>
          <p:cNvPr id="19"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sp>
        <p:nvSpPr>
          <p:cNvPr id="4" name="Text 1"/>
          <p:cNvSpPr/>
          <p:nvPr/>
        </p:nvSpPr>
        <p:spPr>
          <a:xfrm>
            <a:off x="758309" y="1156097"/>
            <a:ext cx="13113782" cy="2138124"/>
          </a:xfrm>
          <a:prstGeom prst="rect">
            <a:avLst/>
          </a:prstGeom>
          <a:noFill/>
          <a:ln/>
        </p:spPr>
        <p:txBody>
          <a:bodyPr wrap="square" lIns="0" tIns="0" rIns="0" bIns="0" rtlCol="0" anchor="t"/>
          <a:lstStyle/>
          <a:p>
            <a:pPr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Advantages of Hopfield Networks for AI Applications over von Neumann Architecture</a:t>
            </a:r>
            <a:endParaRPr lang="en-US" sz="4450" dirty="0"/>
          </a:p>
        </p:txBody>
      </p:sp>
      <p:sp>
        <p:nvSpPr>
          <p:cNvPr id="5" name="Text 2"/>
          <p:cNvSpPr/>
          <p:nvPr/>
        </p:nvSpPr>
        <p:spPr>
          <a:xfrm>
            <a:off x="758309" y="3835718"/>
            <a:ext cx="3117175" cy="356235"/>
          </a:xfrm>
          <a:prstGeom prst="rect">
            <a:avLst/>
          </a:prstGeom>
          <a:noFill/>
          <a:ln/>
        </p:spPr>
        <p:txBody>
          <a:bodyPr wrap="none" lIns="0" tIns="0" rIns="0" bIns="0" rtlCol="0" anchor="t"/>
          <a:lstStyle/>
          <a:p>
            <a:pPr indent="0" marL="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Hopfield Networks</a:t>
            </a:r>
            <a:endParaRPr lang="en-US" sz="2200" dirty="0"/>
          </a:p>
        </p:txBody>
      </p:sp>
      <p:sp>
        <p:nvSpPr>
          <p:cNvPr id="6" name="Text 3"/>
          <p:cNvSpPr/>
          <p:nvPr/>
        </p:nvSpPr>
        <p:spPr>
          <a:xfrm>
            <a:off x="758309" y="4408527"/>
            <a:ext cx="6292572" cy="69342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Energy Efficient: Mimics brain's parallel architecture for low power consumption</a:t>
            </a:r>
            <a:endParaRPr lang="en-US" sz="1700" dirty="0"/>
          </a:p>
        </p:txBody>
      </p:sp>
      <p:sp>
        <p:nvSpPr>
          <p:cNvPr id="7" name="Text 4"/>
          <p:cNvSpPr/>
          <p:nvPr/>
        </p:nvSpPr>
        <p:spPr>
          <a:xfrm>
            <a:off x="758309" y="5296853"/>
            <a:ext cx="6292572" cy="69342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Parallel Processing: Processes information simultaneously for faster computation</a:t>
            </a:r>
            <a:endParaRPr lang="en-US" sz="1700" dirty="0"/>
          </a:p>
        </p:txBody>
      </p:sp>
      <p:sp>
        <p:nvSpPr>
          <p:cNvPr id="8" name="Text 5"/>
          <p:cNvSpPr/>
          <p:nvPr/>
        </p:nvSpPr>
        <p:spPr>
          <a:xfrm>
            <a:off x="758309" y="6185178"/>
            <a:ext cx="6292572" cy="69342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Fault Tolerance: Can withstand minor errors in data or hardware</a:t>
            </a:r>
            <a:endParaRPr lang="en-US" sz="1700" dirty="0"/>
          </a:p>
        </p:txBody>
      </p:sp>
      <p:sp>
        <p:nvSpPr>
          <p:cNvPr id="9" name="Text 6"/>
          <p:cNvSpPr/>
          <p:nvPr/>
        </p:nvSpPr>
        <p:spPr>
          <a:xfrm>
            <a:off x="7587139" y="3835718"/>
            <a:ext cx="4478536" cy="356235"/>
          </a:xfrm>
          <a:prstGeom prst="rect">
            <a:avLst/>
          </a:prstGeom>
          <a:noFill/>
          <a:ln/>
        </p:spPr>
        <p:txBody>
          <a:bodyPr wrap="none" lIns="0" tIns="0" rIns="0" bIns="0" rtlCol="0" anchor="t"/>
          <a:lstStyle/>
          <a:p>
            <a:pPr indent="0" marL="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von Neumann Architecture</a:t>
            </a:r>
            <a:endParaRPr lang="en-US" sz="2200" dirty="0"/>
          </a:p>
        </p:txBody>
      </p:sp>
      <p:sp>
        <p:nvSpPr>
          <p:cNvPr id="10" name="Text 7"/>
          <p:cNvSpPr/>
          <p:nvPr/>
        </p:nvSpPr>
        <p:spPr>
          <a:xfrm>
            <a:off x="7587139" y="4408527"/>
            <a:ext cx="6292572" cy="69342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Power-Hungry: Sequential processing requires high energy consumption</a:t>
            </a:r>
            <a:endParaRPr lang="en-US" sz="1700" dirty="0"/>
          </a:p>
        </p:txBody>
      </p:sp>
      <p:sp>
        <p:nvSpPr>
          <p:cNvPr id="11" name="Text 8"/>
          <p:cNvSpPr/>
          <p:nvPr/>
        </p:nvSpPr>
        <p:spPr>
          <a:xfrm>
            <a:off x="7587139" y="5296853"/>
            <a:ext cx="6292572" cy="69342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Limited Parallelism: Processes information serially, limiting speed</a:t>
            </a:r>
            <a:endParaRPr lang="en-US" sz="1700" dirty="0"/>
          </a:p>
        </p:txBody>
      </p:sp>
      <p:sp>
        <p:nvSpPr>
          <p:cNvPr id="12" name="Text 9"/>
          <p:cNvSpPr/>
          <p:nvPr/>
        </p:nvSpPr>
        <p:spPr>
          <a:xfrm>
            <a:off x="7587139" y="6185178"/>
            <a:ext cx="6292572" cy="346710"/>
          </a:xfrm>
          <a:prstGeom prst="rect">
            <a:avLst/>
          </a:prstGeom>
          <a:noFill/>
          <a:ln/>
        </p:spPr>
        <p:txBody>
          <a:bodyPr wrap="non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Vulnerable to Errors: Sensitive to errors in data or hardware</a:t>
            </a:r>
            <a:endParaRPr lang="en-US" sz="1700" dirty="0"/>
          </a:p>
        </p:txBody>
      </p:sp>
      <p:pic>
        <p:nvPicPr>
          <p:cNvPr id="13"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231696" y="2411135"/>
            <a:ext cx="5022890" cy="3407212"/>
          </a:xfrm>
          <a:prstGeom prst="rect">
            <a:avLst/>
          </a:prstGeom>
        </p:spPr>
      </p:pic>
      <p:sp>
        <p:nvSpPr>
          <p:cNvPr id="6" name="Text 1"/>
          <p:cNvSpPr/>
          <p:nvPr/>
        </p:nvSpPr>
        <p:spPr>
          <a:xfrm>
            <a:off x="6135291" y="1110496"/>
            <a:ext cx="7846219" cy="1219676"/>
          </a:xfrm>
          <a:prstGeom prst="rect">
            <a:avLst/>
          </a:prstGeom>
          <a:noFill/>
          <a:ln/>
        </p:spPr>
        <p:txBody>
          <a:bodyPr wrap="square" lIns="0" tIns="0" rIns="0" bIns="0" rtlCol="0" anchor="t"/>
          <a:lstStyle/>
          <a:p>
            <a:pPr indent="0" marL="0">
              <a:lnSpc>
                <a:spcPts val="4800"/>
              </a:lnSpc>
              <a:buNone/>
            </a:pPr>
            <a:r>
              <a:rPr lang="en-US" sz="3800" dirty="0">
                <a:solidFill>
                  <a:srgbClr val="FAEBEB"/>
                </a:solidFill>
                <a:latin typeface="Dela Gothic One" pitchFamily="34" charset="0"/>
                <a:ea typeface="Dela Gothic One" pitchFamily="34" charset="-122"/>
                <a:cs typeface="Dela Gothic One" pitchFamily="34" charset="-120"/>
              </a:rPr>
              <a:t>Hardware Implementation of Hopfield Networks</a:t>
            </a:r>
            <a:endParaRPr lang="en-US" sz="3800" dirty="0"/>
          </a:p>
        </p:txBody>
      </p:sp>
      <p:sp>
        <p:nvSpPr>
          <p:cNvPr id="7" name="Shape 2"/>
          <p:cNvSpPr/>
          <p:nvPr/>
        </p:nvSpPr>
        <p:spPr>
          <a:xfrm>
            <a:off x="6401872" y="2608183"/>
            <a:ext cx="22860" cy="4510921"/>
          </a:xfrm>
          <a:prstGeom prst="roundRect">
            <a:avLst>
              <a:gd name="adj" fmla="val 340660"/>
            </a:avLst>
          </a:prstGeom>
          <a:solidFill>
            <a:srgbClr val="8D2424"/>
          </a:solidFill>
          <a:ln/>
        </p:spPr>
      </p:sp>
      <p:sp>
        <p:nvSpPr>
          <p:cNvPr id="8" name="Shape 3"/>
          <p:cNvSpPr/>
          <p:nvPr/>
        </p:nvSpPr>
        <p:spPr>
          <a:xfrm>
            <a:off x="6598980" y="3013710"/>
            <a:ext cx="648891" cy="22860"/>
          </a:xfrm>
          <a:prstGeom prst="roundRect">
            <a:avLst>
              <a:gd name="adj" fmla="val 340660"/>
            </a:avLst>
          </a:prstGeom>
          <a:solidFill>
            <a:srgbClr val="8D2424"/>
          </a:solidFill>
          <a:ln/>
        </p:spPr>
      </p:sp>
      <p:sp>
        <p:nvSpPr>
          <p:cNvPr id="9" name="Shape 4"/>
          <p:cNvSpPr/>
          <p:nvPr/>
        </p:nvSpPr>
        <p:spPr>
          <a:xfrm>
            <a:off x="6204764" y="2816662"/>
            <a:ext cx="417076" cy="417076"/>
          </a:xfrm>
          <a:prstGeom prst="roundRect">
            <a:avLst>
              <a:gd name="adj" fmla="val 18672"/>
            </a:avLst>
          </a:prstGeom>
          <a:solidFill>
            <a:srgbClr val="740B0B"/>
          </a:solidFill>
          <a:ln w="7620">
            <a:solidFill>
              <a:srgbClr val="8D2424"/>
            </a:solidFill>
            <a:prstDash val="solid"/>
          </a:ln>
        </p:spPr>
      </p:sp>
      <p:sp>
        <p:nvSpPr>
          <p:cNvPr id="10" name="Text 5"/>
          <p:cNvSpPr/>
          <p:nvPr/>
        </p:nvSpPr>
        <p:spPr>
          <a:xfrm>
            <a:off x="6327160" y="2878812"/>
            <a:ext cx="172164" cy="292775"/>
          </a:xfrm>
          <a:prstGeom prst="rect">
            <a:avLst/>
          </a:prstGeom>
          <a:noFill/>
          <a:ln/>
        </p:spPr>
        <p:txBody>
          <a:bodyPr wrap="none" lIns="0" tIns="0" rIns="0" bIns="0" rtlCol="0" anchor="t"/>
          <a:lstStyle/>
          <a:p>
            <a:pPr algn="ctr" indent="0" marL="0">
              <a:lnSpc>
                <a:spcPts val="2300"/>
              </a:lnSpc>
              <a:buNone/>
            </a:pPr>
            <a:r>
              <a:rPr lang="en-US" sz="2300" dirty="0">
                <a:solidFill>
                  <a:srgbClr val="FFE5E5"/>
                </a:solidFill>
                <a:latin typeface="Dela Gothic One" pitchFamily="34" charset="0"/>
                <a:ea typeface="Dela Gothic One" pitchFamily="34" charset="-122"/>
                <a:cs typeface="Dela Gothic One" pitchFamily="34" charset="-120"/>
              </a:rPr>
              <a:t>1</a:t>
            </a:r>
            <a:endParaRPr lang="en-US" sz="2300" dirty="0"/>
          </a:p>
        </p:txBody>
      </p:sp>
      <p:sp>
        <p:nvSpPr>
          <p:cNvPr id="11" name="Text 6"/>
          <p:cNvSpPr/>
          <p:nvPr/>
        </p:nvSpPr>
        <p:spPr>
          <a:xfrm>
            <a:off x="7433072" y="2793563"/>
            <a:ext cx="2439591" cy="304919"/>
          </a:xfrm>
          <a:prstGeom prst="rect">
            <a:avLst/>
          </a:prstGeom>
          <a:noFill/>
          <a:ln/>
        </p:spPr>
        <p:txBody>
          <a:bodyPr wrap="none" lIns="0" tIns="0" rIns="0" bIns="0" rtlCol="0" anchor="t"/>
          <a:lstStyle/>
          <a:p>
            <a:pPr algn="l" indent="0" marL="0">
              <a:lnSpc>
                <a:spcPts val="2400"/>
              </a:lnSpc>
              <a:buNone/>
            </a:pPr>
            <a:r>
              <a:rPr lang="en-US" sz="1900" dirty="0">
                <a:solidFill>
                  <a:srgbClr val="FFE5E5"/>
                </a:solidFill>
                <a:latin typeface="Dela Gothic One" pitchFamily="34" charset="0"/>
                <a:ea typeface="Dela Gothic One" pitchFamily="34" charset="-122"/>
                <a:cs typeface="Dela Gothic One" pitchFamily="34" charset="-120"/>
              </a:rPr>
              <a:t>Analog Circuits</a:t>
            </a:r>
            <a:endParaRPr lang="en-US" sz="1900" dirty="0"/>
          </a:p>
        </p:txBody>
      </p:sp>
      <p:sp>
        <p:nvSpPr>
          <p:cNvPr id="12" name="Text 7"/>
          <p:cNvSpPr/>
          <p:nvPr/>
        </p:nvSpPr>
        <p:spPr>
          <a:xfrm>
            <a:off x="7433072" y="3209687"/>
            <a:ext cx="6548438" cy="593169"/>
          </a:xfrm>
          <a:prstGeom prst="rect">
            <a:avLst/>
          </a:prstGeom>
          <a:noFill/>
          <a:ln/>
        </p:spPr>
        <p:txBody>
          <a:bodyPr wrap="square" lIns="0" tIns="0" rIns="0" bIns="0" rtlCol="0" anchor="t"/>
          <a:lstStyle/>
          <a:p>
            <a:pPr algn="l" indent="0" marL="0">
              <a:lnSpc>
                <a:spcPts val="2300"/>
              </a:lnSpc>
              <a:buNone/>
            </a:pPr>
            <a:r>
              <a:rPr lang="en-US" sz="1450" dirty="0">
                <a:solidFill>
                  <a:srgbClr val="FFE5E5"/>
                </a:solidFill>
                <a:latin typeface="DM Sans" pitchFamily="34" charset="0"/>
                <a:ea typeface="DM Sans" pitchFamily="34" charset="-122"/>
                <a:cs typeface="DM Sans" pitchFamily="34" charset="-120"/>
              </a:rPr>
              <a:t>Analog circuits, often using operational amplifiers and resistors, can directly implement the Hopfield network's equations.</a:t>
            </a:r>
            <a:endParaRPr lang="en-US" sz="1450" dirty="0"/>
          </a:p>
        </p:txBody>
      </p:sp>
      <p:sp>
        <p:nvSpPr>
          <p:cNvPr id="13" name="Shape 8"/>
          <p:cNvSpPr/>
          <p:nvPr/>
        </p:nvSpPr>
        <p:spPr>
          <a:xfrm>
            <a:off x="6598980" y="4579144"/>
            <a:ext cx="648891" cy="22860"/>
          </a:xfrm>
          <a:prstGeom prst="roundRect">
            <a:avLst>
              <a:gd name="adj" fmla="val 340660"/>
            </a:avLst>
          </a:prstGeom>
          <a:solidFill>
            <a:srgbClr val="8D2424"/>
          </a:solidFill>
          <a:ln/>
        </p:spPr>
      </p:sp>
      <p:sp>
        <p:nvSpPr>
          <p:cNvPr id="14" name="Shape 9"/>
          <p:cNvSpPr/>
          <p:nvPr/>
        </p:nvSpPr>
        <p:spPr>
          <a:xfrm>
            <a:off x="6204764" y="4382095"/>
            <a:ext cx="417076" cy="417076"/>
          </a:xfrm>
          <a:prstGeom prst="roundRect">
            <a:avLst>
              <a:gd name="adj" fmla="val 18672"/>
            </a:avLst>
          </a:prstGeom>
          <a:solidFill>
            <a:srgbClr val="740B0B"/>
          </a:solidFill>
          <a:ln w="7620">
            <a:solidFill>
              <a:srgbClr val="8D2424"/>
            </a:solidFill>
            <a:prstDash val="solid"/>
          </a:ln>
        </p:spPr>
      </p:sp>
      <p:sp>
        <p:nvSpPr>
          <p:cNvPr id="15" name="Text 10"/>
          <p:cNvSpPr/>
          <p:nvPr/>
        </p:nvSpPr>
        <p:spPr>
          <a:xfrm>
            <a:off x="6291084" y="4444246"/>
            <a:ext cx="244435" cy="292775"/>
          </a:xfrm>
          <a:prstGeom prst="rect">
            <a:avLst/>
          </a:prstGeom>
          <a:noFill/>
          <a:ln/>
        </p:spPr>
        <p:txBody>
          <a:bodyPr wrap="none" lIns="0" tIns="0" rIns="0" bIns="0" rtlCol="0" anchor="t"/>
          <a:lstStyle/>
          <a:p>
            <a:pPr algn="ctr" indent="0" marL="0">
              <a:lnSpc>
                <a:spcPts val="2300"/>
              </a:lnSpc>
              <a:buNone/>
            </a:pPr>
            <a:r>
              <a:rPr lang="en-US" sz="2300" dirty="0">
                <a:solidFill>
                  <a:srgbClr val="FFE5E5"/>
                </a:solidFill>
                <a:latin typeface="Dela Gothic One" pitchFamily="34" charset="0"/>
                <a:ea typeface="Dela Gothic One" pitchFamily="34" charset="-122"/>
                <a:cs typeface="Dela Gothic One" pitchFamily="34" charset="-120"/>
              </a:rPr>
              <a:t>2</a:t>
            </a:r>
            <a:endParaRPr lang="en-US" sz="2300" dirty="0"/>
          </a:p>
        </p:txBody>
      </p:sp>
      <p:sp>
        <p:nvSpPr>
          <p:cNvPr id="16" name="Text 11"/>
          <p:cNvSpPr/>
          <p:nvPr/>
        </p:nvSpPr>
        <p:spPr>
          <a:xfrm>
            <a:off x="7433072" y="4358997"/>
            <a:ext cx="2439591" cy="304919"/>
          </a:xfrm>
          <a:prstGeom prst="rect">
            <a:avLst/>
          </a:prstGeom>
          <a:noFill/>
          <a:ln/>
        </p:spPr>
        <p:txBody>
          <a:bodyPr wrap="none" lIns="0" tIns="0" rIns="0" bIns="0" rtlCol="0" anchor="t"/>
          <a:lstStyle/>
          <a:p>
            <a:pPr algn="l" indent="0" marL="0">
              <a:lnSpc>
                <a:spcPts val="2400"/>
              </a:lnSpc>
              <a:buNone/>
            </a:pPr>
            <a:r>
              <a:rPr lang="en-US" sz="1900" dirty="0">
                <a:solidFill>
                  <a:srgbClr val="FFE5E5"/>
                </a:solidFill>
                <a:latin typeface="Dela Gothic One" pitchFamily="34" charset="0"/>
                <a:ea typeface="Dela Gothic One" pitchFamily="34" charset="-122"/>
                <a:cs typeface="Dela Gothic One" pitchFamily="34" charset="-120"/>
              </a:rPr>
              <a:t>Digital Circuits</a:t>
            </a:r>
            <a:endParaRPr lang="en-US" sz="1900" dirty="0"/>
          </a:p>
        </p:txBody>
      </p:sp>
      <p:sp>
        <p:nvSpPr>
          <p:cNvPr id="17" name="Text 12"/>
          <p:cNvSpPr/>
          <p:nvPr/>
        </p:nvSpPr>
        <p:spPr>
          <a:xfrm>
            <a:off x="7433072" y="4775121"/>
            <a:ext cx="6548438" cy="593169"/>
          </a:xfrm>
          <a:prstGeom prst="rect">
            <a:avLst/>
          </a:prstGeom>
          <a:noFill/>
          <a:ln/>
        </p:spPr>
        <p:txBody>
          <a:bodyPr wrap="square" lIns="0" tIns="0" rIns="0" bIns="0" rtlCol="0" anchor="t"/>
          <a:lstStyle/>
          <a:p>
            <a:pPr algn="l" indent="0" marL="0">
              <a:lnSpc>
                <a:spcPts val="2300"/>
              </a:lnSpc>
              <a:buNone/>
            </a:pPr>
            <a:r>
              <a:rPr lang="en-US" sz="1450" dirty="0">
                <a:solidFill>
                  <a:srgbClr val="FFE5E5"/>
                </a:solidFill>
                <a:latin typeface="DM Sans" pitchFamily="34" charset="0"/>
                <a:ea typeface="DM Sans" pitchFamily="34" charset="-122"/>
                <a:cs typeface="DM Sans" pitchFamily="34" charset="-120"/>
              </a:rPr>
              <a:t>Digital implementations use logic gates and memory elements to simulate the network's dynamics.</a:t>
            </a:r>
            <a:endParaRPr lang="en-US" sz="1450" dirty="0"/>
          </a:p>
        </p:txBody>
      </p:sp>
      <p:sp>
        <p:nvSpPr>
          <p:cNvPr id="18" name="Shape 13"/>
          <p:cNvSpPr/>
          <p:nvPr/>
        </p:nvSpPr>
        <p:spPr>
          <a:xfrm>
            <a:off x="6598980" y="6144578"/>
            <a:ext cx="648891" cy="22860"/>
          </a:xfrm>
          <a:prstGeom prst="roundRect">
            <a:avLst>
              <a:gd name="adj" fmla="val 340660"/>
            </a:avLst>
          </a:prstGeom>
          <a:solidFill>
            <a:srgbClr val="8D2424"/>
          </a:solidFill>
          <a:ln/>
        </p:spPr>
      </p:sp>
      <p:sp>
        <p:nvSpPr>
          <p:cNvPr id="19" name="Shape 14"/>
          <p:cNvSpPr/>
          <p:nvPr/>
        </p:nvSpPr>
        <p:spPr>
          <a:xfrm>
            <a:off x="6204764" y="5947529"/>
            <a:ext cx="417076" cy="417076"/>
          </a:xfrm>
          <a:prstGeom prst="roundRect">
            <a:avLst>
              <a:gd name="adj" fmla="val 18672"/>
            </a:avLst>
          </a:prstGeom>
          <a:solidFill>
            <a:srgbClr val="740B0B"/>
          </a:solidFill>
          <a:ln w="7620">
            <a:solidFill>
              <a:srgbClr val="8D2424"/>
            </a:solidFill>
            <a:prstDash val="solid"/>
          </a:ln>
        </p:spPr>
      </p:sp>
      <p:sp>
        <p:nvSpPr>
          <p:cNvPr id="20" name="Text 15"/>
          <p:cNvSpPr/>
          <p:nvPr/>
        </p:nvSpPr>
        <p:spPr>
          <a:xfrm>
            <a:off x="6284297" y="6009680"/>
            <a:ext cx="257889" cy="292775"/>
          </a:xfrm>
          <a:prstGeom prst="rect">
            <a:avLst/>
          </a:prstGeom>
          <a:noFill/>
          <a:ln/>
        </p:spPr>
        <p:txBody>
          <a:bodyPr wrap="none" lIns="0" tIns="0" rIns="0" bIns="0" rtlCol="0" anchor="t"/>
          <a:lstStyle/>
          <a:p>
            <a:pPr algn="ctr" indent="0" marL="0">
              <a:lnSpc>
                <a:spcPts val="2300"/>
              </a:lnSpc>
              <a:buNone/>
            </a:pPr>
            <a:r>
              <a:rPr lang="en-US" sz="2300" dirty="0">
                <a:solidFill>
                  <a:srgbClr val="FFE5E5"/>
                </a:solidFill>
                <a:latin typeface="Dela Gothic One" pitchFamily="34" charset="0"/>
                <a:ea typeface="Dela Gothic One" pitchFamily="34" charset="-122"/>
                <a:cs typeface="Dela Gothic One" pitchFamily="34" charset="-120"/>
              </a:rPr>
              <a:t>3</a:t>
            </a:r>
            <a:endParaRPr lang="en-US" sz="2300" dirty="0"/>
          </a:p>
        </p:txBody>
      </p:sp>
      <p:sp>
        <p:nvSpPr>
          <p:cNvPr id="21" name="Text 16"/>
          <p:cNvSpPr/>
          <p:nvPr/>
        </p:nvSpPr>
        <p:spPr>
          <a:xfrm>
            <a:off x="7433072" y="5924431"/>
            <a:ext cx="2760583" cy="304919"/>
          </a:xfrm>
          <a:prstGeom prst="rect">
            <a:avLst/>
          </a:prstGeom>
          <a:noFill/>
          <a:ln/>
        </p:spPr>
        <p:txBody>
          <a:bodyPr wrap="none" lIns="0" tIns="0" rIns="0" bIns="0" rtlCol="0" anchor="t"/>
          <a:lstStyle/>
          <a:p>
            <a:pPr algn="l" indent="0" marL="0">
              <a:lnSpc>
                <a:spcPts val="2400"/>
              </a:lnSpc>
              <a:buNone/>
            </a:pPr>
            <a:r>
              <a:rPr lang="en-US" sz="1900" dirty="0">
                <a:solidFill>
                  <a:srgbClr val="FFE5E5"/>
                </a:solidFill>
                <a:latin typeface="Dela Gothic One" pitchFamily="34" charset="0"/>
                <a:ea typeface="Dela Gothic One" pitchFamily="34" charset="-122"/>
                <a:cs typeface="Dela Gothic One" pitchFamily="34" charset="-120"/>
              </a:rPr>
              <a:t>Memristor Devices</a:t>
            </a:r>
            <a:endParaRPr lang="en-US" sz="1900" dirty="0"/>
          </a:p>
        </p:txBody>
      </p:sp>
      <p:sp>
        <p:nvSpPr>
          <p:cNvPr id="22" name="Text 17"/>
          <p:cNvSpPr/>
          <p:nvPr/>
        </p:nvSpPr>
        <p:spPr>
          <a:xfrm>
            <a:off x="7433072" y="6340554"/>
            <a:ext cx="6548438" cy="593169"/>
          </a:xfrm>
          <a:prstGeom prst="rect">
            <a:avLst/>
          </a:prstGeom>
          <a:noFill/>
          <a:ln/>
        </p:spPr>
        <p:txBody>
          <a:bodyPr wrap="square" lIns="0" tIns="0" rIns="0" bIns="0" rtlCol="0" anchor="t"/>
          <a:lstStyle/>
          <a:p>
            <a:pPr algn="l" indent="0" marL="0">
              <a:lnSpc>
                <a:spcPts val="2300"/>
              </a:lnSpc>
              <a:buNone/>
            </a:pPr>
            <a:r>
              <a:rPr lang="en-US" sz="1450" dirty="0">
                <a:solidFill>
                  <a:srgbClr val="FFE5E5"/>
                </a:solidFill>
                <a:latin typeface="DM Sans" pitchFamily="34" charset="0"/>
                <a:ea typeface="DM Sans" pitchFamily="34" charset="-122"/>
                <a:cs typeface="DM Sans" pitchFamily="34" charset="-120"/>
              </a:rPr>
              <a:t>Emerging memristor technology offers promise for building energy-efficient, compact Hopfield network implementations.</a:t>
            </a:r>
            <a:endParaRPr lang="en-US" sz="1450" dirty="0"/>
          </a:p>
        </p:txBody>
      </p:sp>
      <p:pic>
        <p:nvPicPr>
          <p:cNvPr id="23"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9395698" y="2709148"/>
            <a:ext cx="4982885" cy="2811185"/>
          </a:xfrm>
          <a:prstGeom prst="rect">
            <a:avLst/>
          </a:prstGeom>
        </p:spPr>
      </p:pic>
      <p:sp>
        <p:nvSpPr>
          <p:cNvPr id="6" name="Text 1"/>
          <p:cNvSpPr/>
          <p:nvPr/>
        </p:nvSpPr>
        <p:spPr>
          <a:xfrm>
            <a:off x="704731" y="553879"/>
            <a:ext cx="7734538" cy="1987034"/>
          </a:xfrm>
          <a:prstGeom prst="rect">
            <a:avLst/>
          </a:prstGeom>
          <a:noFill/>
          <a:ln/>
        </p:spPr>
        <p:txBody>
          <a:bodyPr wrap="square" lIns="0" tIns="0" rIns="0" bIns="0" rtlCol="0" anchor="t"/>
          <a:lstStyle/>
          <a:p>
            <a:pPr indent="0" marL="0">
              <a:lnSpc>
                <a:spcPts val="5200"/>
              </a:lnSpc>
              <a:buNone/>
            </a:pPr>
            <a:r>
              <a:rPr lang="en-US" sz="4150" dirty="0">
                <a:solidFill>
                  <a:srgbClr val="FAEBEB"/>
                </a:solidFill>
                <a:latin typeface="Dela Gothic One" pitchFamily="34" charset="0"/>
                <a:ea typeface="Dela Gothic One" pitchFamily="34" charset="-122"/>
                <a:cs typeface="Dela Gothic One" pitchFamily="34" charset="-120"/>
              </a:rPr>
              <a:t>Neuromorphic Accelerators for Hopfield Networks</a:t>
            </a:r>
            <a:endParaRPr lang="en-US" sz="4150" dirty="0"/>
          </a:p>
        </p:txBody>
      </p:sp>
      <p:pic>
        <p:nvPicPr>
          <p:cNvPr id="7" name="Image 3" descr="preencoded.png">    </p:cNvPr>
          <p:cNvPicPr>
            <a:picLocks noChangeAspect="1"/>
          </p:cNvPicPr>
          <p:nvPr/>
        </p:nvPicPr>
        <p:blipFill>
          <a:blip r:embed="rId4"/>
          <a:stretch>
            <a:fillRect/>
          </a:stretch>
        </p:blipFill>
        <p:spPr>
          <a:xfrm>
            <a:off x="704731" y="2842855"/>
            <a:ext cx="1006793" cy="1610916"/>
          </a:xfrm>
          <a:prstGeom prst="rect">
            <a:avLst/>
          </a:prstGeom>
        </p:spPr>
      </p:pic>
      <p:sp>
        <p:nvSpPr>
          <p:cNvPr id="8" name="Text 2"/>
          <p:cNvSpPr/>
          <p:nvPr/>
        </p:nvSpPr>
        <p:spPr>
          <a:xfrm>
            <a:off x="2013466" y="3044190"/>
            <a:ext cx="3747849" cy="331113"/>
          </a:xfrm>
          <a:prstGeom prst="rect">
            <a:avLst/>
          </a:prstGeom>
          <a:noFill/>
          <a:ln/>
        </p:spPr>
        <p:txBody>
          <a:bodyPr wrap="none" lIns="0" tIns="0" rIns="0" bIns="0" rtlCol="0" anchor="t"/>
          <a:lstStyle/>
          <a:p>
            <a:pPr algn="l" indent="0" marL="0">
              <a:lnSpc>
                <a:spcPts val="2600"/>
              </a:lnSpc>
              <a:buNone/>
            </a:pPr>
            <a:r>
              <a:rPr lang="en-US" sz="2050" dirty="0">
                <a:solidFill>
                  <a:srgbClr val="FFE5E5"/>
                </a:solidFill>
                <a:latin typeface="Dela Gothic One" pitchFamily="34" charset="0"/>
                <a:ea typeface="Dela Gothic One" pitchFamily="34" charset="-122"/>
                <a:cs typeface="Dela Gothic One" pitchFamily="34" charset="-120"/>
              </a:rPr>
              <a:t>Specialized Processors</a:t>
            </a:r>
            <a:endParaRPr lang="en-US" sz="2050" dirty="0"/>
          </a:p>
        </p:txBody>
      </p:sp>
      <p:sp>
        <p:nvSpPr>
          <p:cNvPr id="9" name="Text 3"/>
          <p:cNvSpPr/>
          <p:nvPr/>
        </p:nvSpPr>
        <p:spPr>
          <a:xfrm>
            <a:off x="2013466" y="3496032"/>
            <a:ext cx="6425803" cy="644128"/>
          </a:xfrm>
          <a:prstGeom prst="rect">
            <a:avLst/>
          </a:prstGeom>
          <a:noFill/>
          <a:ln/>
        </p:spPr>
        <p:txBody>
          <a:bodyPr wrap="square" lIns="0" tIns="0" rIns="0" bIns="0" rtlCol="0" anchor="t"/>
          <a:lstStyle/>
          <a:p>
            <a:pPr algn="l" indent="0" marL="0">
              <a:lnSpc>
                <a:spcPts val="2500"/>
              </a:lnSpc>
              <a:buNone/>
            </a:pPr>
            <a:r>
              <a:rPr lang="en-US" sz="1550" dirty="0">
                <a:solidFill>
                  <a:srgbClr val="FFE5E5"/>
                </a:solidFill>
                <a:latin typeface="DM Sans" pitchFamily="34" charset="0"/>
                <a:ea typeface="DM Sans" pitchFamily="34" charset="-122"/>
                <a:cs typeface="DM Sans" pitchFamily="34" charset="-120"/>
              </a:rPr>
              <a:t>Neuromorphic accelerators are designed to efficiently handle the computations required by Hopfield networks.</a:t>
            </a:r>
            <a:endParaRPr lang="en-US" sz="1550" dirty="0"/>
          </a:p>
        </p:txBody>
      </p:sp>
      <p:pic>
        <p:nvPicPr>
          <p:cNvPr id="10" name="Image 4" descr="preencoded.png">    </p:cNvPr>
          <p:cNvPicPr>
            <a:picLocks noChangeAspect="1"/>
          </p:cNvPicPr>
          <p:nvPr/>
        </p:nvPicPr>
        <p:blipFill>
          <a:blip r:embed="rId5"/>
          <a:stretch>
            <a:fillRect/>
          </a:stretch>
        </p:blipFill>
        <p:spPr>
          <a:xfrm>
            <a:off x="704731" y="4453771"/>
            <a:ext cx="1006793" cy="1610916"/>
          </a:xfrm>
          <a:prstGeom prst="rect">
            <a:avLst/>
          </a:prstGeom>
        </p:spPr>
      </p:pic>
      <p:sp>
        <p:nvSpPr>
          <p:cNvPr id="11" name="Text 4"/>
          <p:cNvSpPr/>
          <p:nvPr/>
        </p:nvSpPr>
        <p:spPr>
          <a:xfrm>
            <a:off x="2013466" y="4655106"/>
            <a:ext cx="3291840" cy="331113"/>
          </a:xfrm>
          <a:prstGeom prst="rect">
            <a:avLst/>
          </a:prstGeom>
          <a:noFill/>
          <a:ln/>
        </p:spPr>
        <p:txBody>
          <a:bodyPr wrap="none" lIns="0" tIns="0" rIns="0" bIns="0" rtlCol="0" anchor="t"/>
          <a:lstStyle/>
          <a:p>
            <a:pPr algn="l" indent="0" marL="0">
              <a:lnSpc>
                <a:spcPts val="2600"/>
              </a:lnSpc>
              <a:buNone/>
            </a:pPr>
            <a:r>
              <a:rPr lang="en-US" sz="2050" dirty="0">
                <a:solidFill>
                  <a:srgbClr val="FFE5E5"/>
                </a:solidFill>
                <a:latin typeface="Dela Gothic One" pitchFamily="34" charset="0"/>
                <a:ea typeface="Dela Gothic One" pitchFamily="34" charset="-122"/>
                <a:cs typeface="Dela Gothic One" pitchFamily="34" charset="-120"/>
              </a:rPr>
              <a:t>Parallel Architecture</a:t>
            </a:r>
            <a:endParaRPr lang="en-US" sz="2050" dirty="0"/>
          </a:p>
        </p:txBody>
      </p:sp>
      <p:sp>
        <p:nvSpPr>
          <p:cNvPr id="12" name="Text 5"/>
          <p:cNvSpPr/>
          <p:nvPr/>
        </p:nvSpPr>
        <p:spPr>
          <a:xfrm>
            <a:off x="2013466" y="5106948"/>
            <a:ext cx="6425803" cy="644128"/>
          </a:xfrm>
          <a:prstGeom prst="rect">
            <a:avLst/>
          </a:prstGeom>
          <a:noFill/>
          <a:ln/>
        </p:spPr>
        <p:txBody>
          <a:bodyPr wrap="square" lIns="0" tIns="0" rIns="0" bIns="0" rtlCol="0" anchor="t"/>
          <a:lstStyle/>
          <a:p>
            <a:pPr algn="l" indent="0" marL="0">
              <a:lnSpc>
                <a:spcPts val="2500"/>
              </a:lnSpc>
              <a:buNone/>
            </a:pPr>
            <a:r>
              <a:rPr lang="en-US" sz="1550" dirty="0">
                <a:solidFill>
                  <a:srgbClr val="FFE5E5"/>
                </a:solidFill>
                <a:latin typeface="DM Sans" pitchFamily="34" charset="0"/>
                <a:ea typeface="DM Sans" pitchFamily="34" charset="-122"/>
                <a:cs typeface="DM Sans" pitchFamily="34" charset="-120"/>
              </a:rPr>
              <a:t>These accelerators leverage parallel processing to speed up Hopfield network operations.</a:t>
            </a:r>
            <a:endParaRPr lang="en-US" sz="1550" dirty="0"/>
          </a:p>
        </p:txBody>
      </p:sp>
      <p:pic>
        <p:nvPicPr>
          <p:cNvPr id="13" name="Image 5" descr="preencoded.png">    </p:cNvPr>
          <p:cNvPicPr>
            <a:picLocks noChangeAspect="1"/>
          </p:cNvPicPr>
          <p:nvPr/>
        </p:nvPicPr>
        <p:blipFill>
          <a:blip r:embed="rId6"/>
          <a:stretch>
            <a:fillRect/>
          </a:stretch>
        </p:blipFill>
        <p:spPr>
          <a:xfrm>
            <a:off x="704731" y="6064687"/>
            <a:ext cx="1006793" cy="1610916"/>
          </a:xfrm>
          <a:prstGeom prst="rect">
            <a:avLst/>
          </a:prstGeom>
        </p:spPr>
      </p:pic>
      <p:sp>
        <p:nvSpPr>
          <p:cNvPr id="14" name="Text 6"/>
          <p:cNvSpPr/>
          <p:nvPr/>
        </p:nvSpPr>
        <p:spPr>
          <a:xfrm>
            <a:off x="2013466" y="6266021"/>
            <a:ext cx="3809286" cy="331113"/>
          </a:xfrm>
          <a:prstGeom prst="rect">
            <a:avLst/>
          </a:prstGeom>
          <a:noFill/>
          <a:ln/>
        </p:spPr>
        <p:txBody>
          <a:bodyPr wrap="none" lIns="0" tIns="0" rIns="0" bIns="0" rtlCol="0" anchor="t"/>
          <a:lstStyle/>
          <a:p>
            <a:pPr algn="l" indent="0" marL="0">
              <a:lnSpc>
                <a:spcPts val="2600"/>
              </a:lnSpc>
              <a:buNone/>
            </a:pPr>
            <a:r>
              <a:rPr lang="en-US" sz="2050" dirty="0">
                <a:solidFill>
                  <a:srgbClr val="FFE5E5"/>
                </a:solidFill>
                <a:latin typeface="Dela Gothic One" pitchFamily="34" charset="0"/>
                <a:ea typeface="Dela Gothic One" pitchFamily="34" charset="-122"/>
                <a:cs typeface="Dela Gothic One" pitchFamily="34" charset="-120"/>
              </a:rPr>
              <a:t>Low Power Consumption</a:t>
            </a:r>
            <a:endParaRPr lang="en-US" sz="2050" dirty="0"/>
          </a:p>
        </p:txBody>
      </p:sp>
      <p:sp>
        <p:nvSpPr>
          <p:cNvPr id="15" name="Text 7"/>
          <p:cNvSpPr/>
          <p:nvPr/>
        </p:nvSpPr>
        <p:spPr>
          <a:xfrm>
            <a:off x="2013466" y="6717863"/>
            <a:ext cx="6425803" cy="644128"/>
          </a:xfrm>
          <a:prstGeom prst="rect">
            <a:avLst/>
          </a:prstGeom>
          <a:noFill/>
          <a:ln/>
        </p:spPr>
        <p:txBody>
          <a:bodyPr wrap="square" lIns="0" tIns="0" rIns="0" bIns="0" rtlCol="0" anchor="t"/>
          <a:lstStyle/>
          <a:p>
            <a:pPr algn="l" indent="0" marL="0">
              <a:lnSpc>
                <a:spcPts val="2500"/>
              </a:lnSpc>
              <a:buNone/>
            </a:pPr>
            <a:r>
              <a:rPr lang="en-US" sz="1550" dirty="0">
                <a:solidFill>
                  <a:srgbClr val="FFE5E5"/>
                </a:solidFill>
                <a:latin typeface="DM Sans" pitchFamily="34" charset="0"/>
                <a:ea typeface="DM Sans" pitchFamily="34" charset="-122"/>
                <a:cs typeface="DM Sans" pitchFamily="34" charset="-120"/>
              </a:rPr>
              <a:t>Neuromorphic accelerators aim to achieve low power consumption, making them suitable for mobile devices.</a:t>
            </a:r>
            <a:endParaRPr lang="en-US" sz="1550" dirty="0"/>
          </a:p>
        </p:txBody>
      </p:sp>
      <p:pic>
        <p:nvPicPr>
          <p:cNvPr id="16" name="Image 6" descr="preencoded.png">
            <a:hlinkClick r:id="rId8" tooltip=""/>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sp>
        <p:nvSpPr>
          <p:cNvPr id="4" name="Text 1"/>
          <p:cNvSpPr/>
          <p:nvPr/>
        </p:nvSpPr>
        <p:spPr>
          <a:xfrm>
            <a:off x="758309" y="1003102"/>
            <a:ext cx="13113782" cy="1425416"/>
          </a:xfrm>
          <a:prstGeom prst="rect">
            <a:avLst/>
          </a:prstGeom>
          <a:noFill/>
          <a:ln/>
        </p:spPr>
        <p:txBody>
          <a:bodyPr wrap="square" lIns="0" tIns="0" rIns="0" bIns="0" rtlCol="0" anchor="t"/>
          <a:lstStyle/>
          <a:p>
            <a:pPr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Use Cases and Applications of Neuromorphic Hopfield Networks</a:t>
            </a:r>
            <a:endParaRPr lang="en-US" sz="4450" dirty="0"/>
          </a:p>
        </p:txBody>
      </p:sp>
      <p:pic>
        <p:nvPicPr>
          <p:cNvPr id="5" name="Image 1" descr="preencoded.png">    </p:cNvPr>
          <p:cNvPicPr>
            <a:picLocks noChangeAspect="1"/>
          </p:cNvPicPr>
          <p:nvPr/>
        </p:nvPicPr>
        <p:blipFill>
          <a:blip r:embed="rId2"/>
          <a:stretch>
            <a:fillRect/>
          </a:stretch>
        </p:blipFill>
        <p:spPr>
          <a:xfrm>
            <a:off x="758309" y="2861786"/>
            <a:ext cx="4154567" cy="2567702"/>
          </a:xfrm>
          <a:prstGeom prst="rect">
            <a:avLst/>
          </a:prstGeom>
        </p:spPr>
      </p:pic>
      <p:sp>
        <p:nvSpPr>
          <p:cNvPr id="6" name="Text 2"/>
          <p:cNvSpPr/>
          <p:nvPr/>
        </p:nvSpPr>
        <p:spPr>
          <a:xfrm>
            <a:off x="758309" y="5700236"/>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Robotics</a:t>
            </a:r>
            <a:endParaRPr lang="en-US" sz="2200" dirty="0"/>
          </a:p>
        </p:txBody>
      </p:sp>
      <p:sp>
        <p:nvSpPr>
          <p:cNvPr id="7" name="Text 3"/>
          <p:cNvSpPr/>
          <p:nvPr/>
        </p:nvSpPr>
        <p:spPr>
          <a:xfrm>
            <a:off x="758309" y="6186368"/>
            <a:ext cx="4154567" cy="104013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Hopfield networks can be used for path planning and obstacle avoidance in robotics.</a:t>
            </a:r>
            <a:endParaRPr lang="en-US" sz="1700" dirty="0"/>
          </a:p>
        </p:txBody>
      </p:sp>
      <p:pic>
        <p:nvPicPr>
          <p:cNvPr id="8" name="Image 2" descr="preencoded.png">    </p:cNvPr>
          <p:cNvPicPr>
            <a:picLocks noChangeAspect="1"/>
          </p:cNvPicPr>
          <p:nvPr/>
        </p:nvPicPr>
        <p:blipFill>
          <a:blip r:embed="rId3"/>
          <a:stretch>
            <a:fillRect/>
          </a:stretch>
        </p:blipFill>
        <p:spPr>
          <a:xfrm>
            <a:off x="5237798" y="2861786"/>
            <a:ext cx="4154686" cy="2567702"/>
          </a:xfrm>
          <a:prstGeom prst="rect">
            <a:avLst/>
          </a:prstGeom>
        </p:spPr>
      </p:pic>
      <p:sp>
        <p:nvSpPr>
          <p:cNvPr id="9" name="Text 4"/>
          <p:cNvSpPr/>
          <p:nvPr/>
        </p:nvSpPr>
        <p:spPr>
          <a:xfrm>
            <a:off x="5237798" y="5700236"/>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Medical Imaging</a:t>
            </a:r>
            <a:endParaRPr lang="en-US" sz="2200" dirty="0"/>
          </a:p>
        </p:txBody>
      </p:sp>
      <p:sp>
        <p:nvSpPr>
          <p:cNvPr id="10" name="Text 5"/>
          <p:cNvSpPr/>
          <p:nvPr/>
        </p:nvSpPr>
        <p:spPr>
          <a:xfrm>
            <a:off x="5237798" y="6186368"/>
            <a:ext cx="4154686" cy="69342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They can aid in image segmentation and analysis for medical diagnosis.</a:t>
            </a:r>
            <a:endParaRPr lang="en-US" sz="1700" dirty="0"/>
          </a:p>
        </p:txBody>
      </p:sp>
      <p:pic>
        <p:nvPicPr>
          <p:cNvPr id="11" name="Image 3" descr="preencoded.png">    </p:cNvPr>
          <p:cNvPicPr>
            <a:picLocks noChangeAspect="1"/>
          </p:cNvPicPr>
          <p:nvPr/>
        </p:nvPicPr>
        <p:blipFill>
          <a:blip r:embed="rId4"/>
          <a:stretch>
            <a:fillRect/>
          </a:stretch>
        </p:blipFill>
        <p:spPr>
          <a:xfrm>
            <a:off x="9717405" y="2861786"/>
            <a:ext cx="4154567" cy="2567702"/>
          </a:xfrm>
          <a:prstGeom prst="rect">
            <a:avLst/>
          </a:prstGeom>
        </p:spPr>
      </p:pic>
      <p:sp>
        <p:nvSpPr>
          <p:cNvPr id="12" name="Text 6"/>
          <p:cNvSpPr/>
          <p:nvPr/>
        </p:nvSpPr>
        <p:spPr>
          <a:xfrm>
            <a:off x="9717405" y="5700236"/>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Mobile Devices</a:t>
            </a:r>
            <a:endParaRPr lang="en-US" sz="2200" dirty="0"/>
          </a:p>
        </p:txBody>
      </p:sp>
      <p:sp>
        <p:nvSpPr>
          <p:cNvPr id="13" name="Text 7"/>
          <p:cNvSpPr/>
          <p:nvPr/>
        </p:nvSpPr>
        <p:spPr>
          <a:xfrm>
            <a:off x="9717405" y="6186368"/>
            <a:ext cx="4154567" cy="104013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Hopfield networks can power AI tasks on mobile devices, enabling real-time image processing and pattern recognition.</a:t>
            </a:r>
            <a:endParaRPr lang="en-US" sz="1700"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9414748" y="2625090"/>
            <a:ext cx="4944785" cy="2979301"/>
          </a:xfrm>
          <a:prstGeom prst="rect">
            <a:avLst/>
          </a:prstGeom>
        </p:spPr>
      </p:pic>
      <p:sp>
        <p:nvSpPr>
          <p:cNvPr id="6" name="Text 1"/>
          <p:cNvSpPr/>
          <p:nvPr/>
        </p:nvSpPr>
        <p:spPr>
          <a:xfrm>
            <a:off x="758309" y="1596271"/>
            <a:ext cx="7627382" cy="2138124"/>
          </a:xfrm>
          <a:prstGeom prst="rect">
            <a:avLst/>
          </a:prstGeom>
          <a:noFill/>
          <a:ln/>
        </p:spPr>
        <p:txBody>
          <a:bodyPr wrap="square" lIns="0" tIns="0" rIns="0" bIns="0" rtlCol="0" anchor="t"/>
          <a:lstStyle/>
          <a:p>
            <a:pPr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Case Study: Character Recognition</a:t>
            </a:r>
            <a:endParaRPr lang="en-US" sz="4450" dirty="0"/>
          </a:p>
        </p:txBody>
      </p:sp>
      <p:sp>
        <p:nvSpPr>
          <p:cNvPr id="7" name="Shape 2"/>
          <p:cNvSpPr/>
          <p:nvPr/>
        </p:nvSpPr>
        <p:spPr>
          <a:xfrm>
            <a:off x="758309" y="4059317"/>
            <a:ext cx="7627382" cy="2573893"/>
          </a:xfrm>
          <a:prstGeom prst="roundRect">
            <a:avLst>
              <a:gd name="adj" fmla="val 3535"/>
            </a:avLst>
          </a:prstGeom>
          <a:noFill/>
          <a:ln w="7620">
            <a:solidFill>
              <a:srgbClr val="FFFFFF">
                <a:alpha val="24000"/>
              </a:srgbClr>
            </a:solidFill>
            <a:prstDash val="solid"/>
          </a:ln>
        </p:spPr>
      </p:sp>
      <p:sp>
        <p:nvSpPr>
          <p:cNvPr id="8" name="Shape 3"/>
          <p:cNvSpPr/>
          <p:nvPr/>
        </p:nvSpPr>
        <p:spPr>
          <a:xfrm>
            <a:off x="765929" y="4066937"/>
            <a:ext cx="7612142" cy="621744"/>
          </a:xfrm>
          <a:prstGeom prst="rect">
            <a:avLst/>
          </a:prstGeom>
          <a:solidFill>
            <a:srgbClr val="FFFFFF">
              <a:alpha val="4000"/>
            </a:srgbClr>
          </a:solidFill>
          <a:ln/>
        </p:spPr>
      </p:sp>
      <p:sp>
        <p:nvSpPr>
          <p:cNvPr id="9" name="Text 4"/>
          <p:cNvSpPr/>
          <p:nvPr/>
        </p:nvSpPr>
        <p:spPr>
          <a:xfrm>
            <a:off x="982504" y="4204454"/>
            <a:ext cx="3369112" cy="346710"/>
          </a:xfrm>
          <a:prstGeom prst="rect">
            <a:avLst/>
          </a:prstGeom>
          <a:noFill/>
          <a:ln/>
        </p:spPr>
        <p:txBody>
          <a:bodyPr wrap="non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Input</a:t>
            </a:r>
            <a:endParaRPr lang="en-US" sz="1700" dirty="0"/>
          </a:p>
        </p:txBody>
      </p:sp>
      <p:sp>
        <p:nvSpPr>
          <p:cNvPr id="10" name="Text 5"/>
          <p:cNvSpPr/>
          <p:nvPr/>
        </p:nvSpPr>
        <p:spPr>
          <a:xfrm>
            <a:off x="4792385" y="4204454"/>
            <a:ext cx="3369112" cy="346710"/>
          </a:xfrm>
          <a:prstGeom prst="rect">
            <a:avLst/>
          </a:prstGeom>
          <a:noFill/>
          <a:ln/>
        </p:spPr>
        <p:txBody>
          <a:bodyPr wrap="non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Partially-written character</a:t>
            </a:r>
            <a:endParaRPr lang="en-US" sz="1700" dirty="0"/>
          </a:p>
        </p:txBody>
      </p:sp>
      <p:sp>
        <p:nvSpPr>
          <p:cNvPr id="11" name="Shape 6"/>
          <p:cNvSpPr/>
          <p:nvPr/>
        </p:nvSpPr>
        <p:spPr>
          <a:xfrm>
            <a:off x="765929" y="4688681"/>
            <a:ext cx="7612142" cy="968454"/>
          </a:xfrm>
          <a:prstGeom prst="rect">
            <a:avLst/>
          </a:prstGeom>
          <a:solidFill>
            <a:srgbClr val="000000">
              <a:alpha val="4000"/>
            </a:srgbClr>
          </a:solidFill>
          <a:ln/>
        </p:spPr>
      </p:sp>
      <p:sp>
        <p:nvSpPr>
          <p:cNvPr id="12" name="Text 7"/>
          <p:cNvSpPr/>
          <p:nvPr/>
        </p:nvSpPr>
        <p:spPr>
          <a:xfrm>
            <a:off x="982504" y="4826198"/>
            <a:ext cx="3369112" cy="346710"/>
          </a:xfrm>
          <a:prstGeom prst="rect">
            <a:avLst/>
          </a:prstGeom>
          <a:noFill/>
          <a:ln/>
        </p:spPr>
        <p:txBody>
          <a:bodyPr wrap="non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Hopfield Network</a:t>
            </a:r>
            <a:endParaRPr lang="en-US" sz="1700" dirty="0"/>
          </a:p>
        </p:txBody>
      </p:sp>
      <p:sp>
        <p:nvSpPr>
          <p:cNvPr id="13" name="Text 8"/>
          <p:cNvSpPr/>
          <p:nvPr/>
        </p:nvSpPr>
        <p:spPr>
          <a:xfrm>
            <a:off x="4792385" y="4826198"/>
            <a:ext cx="3369112" cy="69342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Learns and stores patterns for different characters</a:t>
            </a:r>
            <a:endParaRPr lang="en-US" sz="1700" dirty="0"/>
          </a:p>
        </p:txBody>
      </p:sp>
      <p:sp>
        <p:nvSpPr>
          <p:cNvPr id="14" name="Shape 9"/>
          <p:cNvSpPr/>
          <p:nvPr/>
        </p:nvSpPr>
        <p:spPr>
          <a:xfrm>
            <a:off x="765929" y="5657136"/>
            <a:ext cx="7612142" cy="968454"/>
          </a:xfrm>
          <a:prstGeom prst="rect">
            <a:avLst/>
          </a:prstGeom>
          <a:solidFill>
            <a:srgbClr val="FFFFFF">
              <a:alpha val="4000"/>
            </a:srgbClr>
          </a:solidFill>
          <a:ln/>
        </p:spPr>
      </p:sp>
      <p:sp>
        <p:nvSpPr>
          <p:cNvPr id="15" name="Text 10"/>
          <p:cNvSpPr/>
          <p:nvPr/>
        </p:nvSpPr>
        <p:spPr>
          <a:xfrm>
            <a:off x="982504" y="5794653"/>
            <a:ext cx="3369112" cy="346710"/>
          </a:xfrm>
          <a:prstGeom prst="rect">
            <a:avLst/>
          </a:prstGeom>
          <a:noFill/>
          <a:ln/>
        </p:spPr>
        <p:txBody>
          <a:bodyPr wrap="non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Output</a:t>
            </a:r>
            <a:endParaRPr lang="en-US" sz="1700" dirty="0"/>
          </a:p>
        </p:txBody>
      </p:sp>
      <p:sp>
        <p:nvSpPr>
          <p:cNvPr id="16" name="Text 11"/>
          <p:cNvSpPr/>
          <p:nvPr/>
        </p:nvSpPr>
        <p:spPr>
          <a:xfrm>
            <a:off x="4792385" y="5794653"/>
            <a:ext cx="3369112" cy="69342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Complete character based on learned patterns</a:t>
            </a:r>
            <a:endParaRPr lang="en-US" sz="1700" dirty="0"/>
          </a:p>
        </p:txBody>
      </p:sp>
      <p:pic>
        <p:nvPicPr>
          <p:cNvPr id="17"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9338072" y="2241233"/>
            <a:ext cx="5098137" cy="3747135"/>
          </a:xfrm>
          <a:prstGeom prst="rect">
            <a:avLst/>
          </a:prstGeom>
        </p:spPr>
      </p:pic>
      <p:sp>
        <p:nvSpPr>
          <p:cNvPr id="6" name="Text 1"/>
          <p:cNvSpPr/>
          <p:nvPr/>
        </p:nvSpPr>
        <p:spPr>
          <a:xfrm>
            <a:off x="543401" y="807601"/>
            <a:ext cx="8057198" cy="1532334"/>
          </a:xfrm>
          <a:prstGeom prst="rect">
            <a:avLst/>
          </a:prstGeom>
          <a:noFill/>
          <a:ln/>
        </p:spPr>
        <p:txBody>
          <a:bodyPr wrap="square" lIns="0" tIns="0" rIns="0" bIns="0" rtlCol="0" anchor="t"/>
          <a:lstStyle/>
          <a:p>
            <a:pPr indent="0" marL="0">
              <a:lnSpc>
                <a:spcPts val="4000"/>
              </a:lnSpc>
              <a:buNone/>
            </a:pPr>
            <a:r>
              <a:rPr lang="en-US" sz="3200" dirty="0">
                <a:solidFill>
                  <a:srgbClr val="FAEBEB"/>
                </a:solidFill>
                <a:latin typeface="Dela Gothic One" pitchFamily="34" charset="0"/>
                <a:ea typeface="Dela Gothic One" pitchFamily="34" charset="-122"/>
                <a:cs typeface="Dela Gothic One" pitchFamily="34" charset="-120"/>
              </a:rPr>
              <a:t>Challenges in Scaling Hopfield Networks on Neuromorphic Hardware</a:t>
            </a:r>
            <a:endParaRPr lang="en-US" sz="3200" dirty="0"/>
          </a:p>
        </p:txBody>
      </p:sp>
      <p:pic>
        <p:nvPicPr>
          <p:cNvPr id="7" name="Image 3" descr="preencoded.png">    </p:cNvPr>
          <p:cNvPicPr>
            <a:picLocks noChangeAspect="1"/>
          </p:cNvPicPr>
          <p:nvPr/>
        </p:nvPicPr>
        <p:blipFill>
          <a:blip r:embed="rId4"/>
          <a:stretch>
            <a:fillRect/>
          </a:stretch>
        </p:blipFill>
        <p:spPr>
          <a:xfrm>
            <a:off x="543401" y="2572822"/>
            <a:ext cx="388144" cy="388144"/>
          </a:xfrm>
          <a:prstGeom prst="rect">
            <a:avLst/>
          </a:prstGeom>
        </p:spPr>
      </p:pic>
      <p:sp>
        <p:nvSpPr>
          <p:cNvPr id="8" name="Text 2"/>
          <p:cNvSpPr/>
          <p:nvPr/>
        </p:nvSpPr>
        <p:spPr>
          <a:xfrm>
            <a:off x="543401" y="3116223"/>
            <a:ext cx="2042993" cy="255389"/>
          </a:xfrm>
          <a:prstGeom prst="rect">
            <a:avLst/>
          </a:prstGeom>
          <a:noFill/>
          <a:ln/>
        </p:spPr>
        <p:txBody>
          <a:bodyPr wrap="none" lIns="0" tIns="0" rIns="0" bIns="0" rtlCol="0" anchor="t"/>
          <a:lstStyle/>
          <a:p>
            <a:pPr algn="l" indent="0" marL="0">
              <a:lnSpc>
                <a:spcPts val="2000"/>
              </a:lnSpc>
              <a:buNone/>
            </a:pPr>
            <a:r>
              <a:rPr lang="en-US" sz="1600" dirty="0">
                <a:solidFill>
                  <a:srgbClr val="FFE5E5"/>
                </a:solidFill>
                <a:latin typeface="Dela Gothic One" pitchFamily="34" charset="0"/>
                <a:ea typeface="Dela Gothic One" pitchFamily="34" charset="-122"/>
                <a:cs typeface="Dela Gothic One" pitchFamily="34" charset="-120"/>
              </a:rPr>
              <a:t>Scaling</a:t>
            </a:r>
            <a:endParaRPr lang="en-US" sz="1600" dirty="0"/>
          </a:p>
        </p:txBody>
      </p:sp>
      <p:sp>
        <p:nvSpPr>
          <p:cNvPr id="9" name="Text 3"/>
          <p:cNvSpPr/>
          <p:nvPr/>
        </p:nvSpPr>
        <p:spPr>
          <a:xfrm>
            <a:off x="543401" y="3464719"/>
            <a:ext cx="8057198" cy="496729"/>
          </a:xfrm>
          <a:prstGeom prst="rect">
            <a:avLst/>
          </a:prstGeom>
          <a:noFill/>
          <a:ln/>
        </p:spPr>
        <p:txBody>
          <a:bodyPr wrap="square" lIns="0" tIns="0" rIns="0" bIns="0" rtlCol="0" anchor="t"/>
          <a:lstStyle/>
          <a:p>
            <a:pPr algn="l" indent="0" marL="0">
              <a:lnSpc>
                <a:spcPts val="1950"/>
              </a:lnSpc>
              <a:buNone/>
            </a:pPr>
            <a:r>
              <a:rPr lang="en-US" sz="1200" dirty="0">
                <a:solidFill>
                  <a:srgbClr val="FFE5E5"/>
                </a:solidFill>
                <a:latin typeface="DM Sans" pitchFamily="34" charset="0"/>
                <a:ea typeface="DM Sans" pitchFamily="34" charset="-122"/>
                <a:cs typeface="DM Sans" pitchFamily="34" charset="-120"/>
              </a:rPr>
              <a:t>Implementing large-scale Hopfield networks on neuromorphic hardware poses challenges in terms of complexity and power consumption.</a:t>
            </a:r>
            <a:endParaRPr lang="en-US" sz="1200" dirty="0"/>
          </a:p>
        </p:txBody>
      </p:sp>
      <p:pic>
        <p:nvPicPr>
          <p:cNvPr id="10" name="Image 4" descr="preencoded.png">    </p:cNvPr>
          <p:cNvPicPr>
            <a:picLocks noChangeAspect="1"/>
          </p:cNvPicPr>
          <p:nvPr/>
        </p:nvPicPr>
        <p:blipFill>
          <a:blip r:embed="rId5"/>
          <a:stretch>
            <a:fillRect/>
          </a:stretch>
        </p:blipFill>
        <p:spPr>
          <a:xfrm>
            <a:off x="543401" y="4427220"/>
            <a:ext cx="388144" cy="388144"/>
          </a:xfrm>
          <a:prstGeom prst="rect">
            <a:avLst/>
          </a:prstGeom>
        </p:spPr>
      </p:pic>
      <p:sp>
        <p:nvSpPr>
          <p:cNvPr id="11" name="Text 4"/>
          <p:cNvSpPr/>
          <p:nvPr/>
        </p:nvSpPr>
        <p:spPr>
          <a:xfrm>
            <a:off x="543401" y="4970621"/>
            <a:ext cx="2042993" cy="255389"/>
          </a:xfrm>
          <a:prstGeom prst="rect">
            <a:avLst/>
          </a:prstGeom>
          <a:noFill/>
          <a:ln/>
        </p:spPr>
        <p:txBody>
          <a:bodyPr wrap="none" lIns="0" tIns="0" rIns="0" bIns="0" rtlCol="0" anchor="t"/>
          <a:lstStyle/>
          <a:p>
            <a:pPr algn="l" indent="0" marL="0">
              <a:lnSpc>
                <a:spcPts val="2000"/>
              </a:lnSpc>
              <a:buNone/>
            </a:pPr>
            <a:r>
              <a:rPr lang="en-US" sz="1600" dirty="0">
                <a:solidFill>
                  <a:srgbClr val="FFE5E5"/>
                </a:solidFill>
                <a:latin typeface="Dela Gothic One" pitchFamily="34" charset="0"/>
                <a:ea typeface="Dela Gothic One" pitchFamily="34" charset="-122"/>
                <a:cs typeface="Dela Gothic One" pitchFamily="34" charset="-120"/>
              </a:rPr>
              <a:t>Learning</a:t>
            </a:r>
            <a:endParaRPr lang="en-US" sz="1600" dirty="0"/>
          </a:p>
        </p:txBody>
      </p:sp>
      <p:sp>
        <p:nvSpPr>
          <p:cNvPr id="12" name="Text 5"/>
          <p:cNvSpPr/>
          <p:nvPr/>
        </p:nvSpPr>
        <p:spPr>
          <a:xfrm>
            <a:off x="543401" y="5319117"/>
            <a:ext cx="8057198" cy="248364"/>
          </a:xfrm>
          <a:prstGeom prst="rect">
            <a:avLst/>
          </a:prstGeom>
          <a:noFill/>
          <a:ln/>
        </p:spPr>
        <p:txBody>
          <a:bodyPr wrap="none" lIns="0" tIns="0" rIns="0" bIns="0" rtlCol="0" anchor="t"/>
          <a:lstStyle/>
          <a:p>
            <a:pPr algn="l" indent="0" marL="0">
              <a:lnSpc>
                <a:spcPts val="1950"/>
              </a:lnSpc>
              <a:buNone/>
            </a:pPr>
            <a:r>
              <a:rPr lang="en-US" sz="1200" dirty="0">
                <a:solidFill>
                  <a:srgbClr val="FFE5E5"/>
                </a:solidFill>
                <a:latin typeface="DM Sans" pitchFamily="34" charset="0"/>
                <a:ea typeface="DM Sans" pitchFamily="34" charset="-122"/>
                <a:cs typeface="DM Sans" pitchFamily="34" charset="-120"/>
              </a:rPr>
              <a:t>Efficiently training Hopfield networks on neuromorphic hardware is an ongoing research area.</a:t>
            </a:r>
            <a:endParaRPr lang="en-US" sz="1200" dirty="0"/>
          </a:p>
        </p:txBody>
      </p:sp>
      <p:pic>
        <p:nvPicPr>
          <p:cNvPr id="13" name="Image 5" descr="preencoded.png">    </p:cNvPr>
          <p:cNvPicPr>
            <a:picLocks noChangeAspect="1"/>
          </p:cNvPicPr>
          <p:nvPr/>
        </p:nvPicPr>
        <p:blipFill>
          <a:blip r:embed="rId6"/>
          <a:stretch>
            <a:fillRect/>
          </a:stretch>
        </p:blipFill>
        <p:spPr>
          <a:xfrm>
            <a:off x="543401" y="6033254"/>
            <a:ext cx="388144" cy="388144"/>
          </a:xfrm>
          <a:prstGeom prst="rect">
            <a:avLst/>
          </a:prstGeom>
        </p:spPr>
      </p:pic>
      <p:sp>
        <p:nvSpPr>
          <p:cNvPr id="14" name="Text 6"/>
          <p:cNvSpPr/>
          <p:nvPr/>
        </p:nvSpPr>
        <p:spPr>
          <a:xfrm>
            <a:off x="543401" y="6576655"/>
            <a:ext cx="2042993" cy="255389"/>
          </a:xfrm>
          <a:prstGeom prst="rect">
            <a:avLst/>
          </a:prstGeom>
          <a:noFill/>
          <a:ln/>
        </p:spPr>
        <p:txBody>
          <a:bodyPr wrap="none" lIns="0" tIns="0" rIns="0" bIns="0" rtlCol="0" anchor="t"/>
          <a:lstStyle/>
          <a:p>
            <a:pPr algn="l" indent="0" marL="0">
              <a:lnSpc>
                <a:spcPts val="2000"/>
              </a:lnSpc>
              <a:buNone/>
            </a:pPr>
            <a:r>
              <a:rPr lang="en-US" sz="1600" dirty="0">
                <a:solidFill>
                  <a:srgbClr val="FFE5E5"/>
                </a:solidFill>
                <a:latin typeface="Dela Gothic One" pitchFamily="34" charset="0"/>
                <a:ea typeface="Dela Gothic One" pitchFamily="34" charset="-122"/>
                <a:cs typeface="Dela Gothic One" pitchFamily="34" charset="-120"/>
              </a:rPr>
              <a:t>Integration</a:t>
            </a:r>
            <a:endParaRPr lang="en-US" sz="1600" dirty="0"/>
          </a:p>
        </p:txBody>
      </p:sp>
      <p:sp>
        <p:nvSpPr>
          <p:cNvPr id="15" name="Text 7"/>
          <p:cNvSpPr/>
          <p:nvPr/>
        </p:nvSpPr>
        <p:spPr>
          <a:xfrm>
            <a:off x="543401" y="6925151"/>
            <a:ext cx="8057198" cy="496729"/>
          </a:xfrm>
          <a:prstGeom prst="rect">
            <a:avLst/>
          </a:prstGeom>
          <a:noFill/>
          <a:ln/>
        </p:spPr>
        <p:txBody>
          <a:bodyPr wrap="square" lIns="0" tIns="0" rIns="0" bIns="0" rtlCol="0" anchor="t"/>
          <a:lstStyle/>
          <a:p>
            <a:pPr algn="l" indent="0" marL="0">
              <a:lnSpc>
                <a:spcPts val="1950"/>
              </a:lnSpc>
              <a:buNone/>
            </a:pPr>
            <a:r>
              <a:rPr lang="en-US" sz="1200" dirty="0">
                <a:solidFill>
                  <a:srgbClr val="FFE5E5"/>
                </a:solidFill>
                <a:latin typeface="DM Sans" pitchFamily="34" charset="0"/>
                <a:ea typeface="DM Sans" pitchFamily="34" charset="-122"/>
                <a:cs typeface="DM Sans" pitchFamily="34" charset="-120"/>
              </a:rPr>
              <a:t>Integrating Hopfield networks with other AI components, such as deep learning models, is an area of active exploration.</a:t>
            </a:r>
            <a:endParaRPr lang="en-US" sz="1200" dirty="0"/>
          </a:p>
        </p:txBody>
      </p:sp>
      <p:pic>
        <p:nvPicPr>
          <p:cNvPr id="16" name="Image 6" descr="preencoded.png">
            <a:hlinkClick r:id="rId8" tooltip=""/>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2024-08-28T19:08:58Z</dcterms:created>
  <dcterms:modified xsi:type="dcterms:W3CDTF">2024-08-28T19:08:58Z</dcterms:modified>
</cp:coreProperties>
</file>